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73"/>
  </p:notes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 id="285" r:id="rId63"/>
    <p:sldId id="286" r:id="rId64"/>
    <p:sldId id="287" r:id="rId65"/>
    <p:sldId id="288" r:id="rId66"/>
    <p:sldId id="289" r:id="rId67"/>
    <p:sldId id="290" r:id="rId68"/>
    <p:sldId id="291" r:id="rId69"/>
    <p:sldId id="292" r:id="rId70"/>
    <p:sldId id="293" r:id="rId71"/>
    <p:sldId id="294" r:id="rId7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utura" charset="1" panose="020B0502020204020303"/>
      <p:regular r:id="rId10"/>
    </p:embeddedFont>
    <p:embeddedFont>
      <p:font typeface="Futura Bold" charset="1" panose="020B0702020204020203"/>
      <p:regular r:id="rId11"/>
    </p:embeddedFont>
    <p:embeddedFont>
      <p:font typeface="Futura Italics" charset="1" panose="020B0502020204090303"/>
      <p:regular r:id="rId12"/>
    </p:embeddedFont>
    <p:embeddedFont>
      <p:font typeface="Futura Bold Italics" charset="1" panose="020B0702020204090203"/>
      <p:regular r:id="rId13"/>
    </p:embeddedFont>
    <p:embeddedFont>
      <p:font typeface="Futura Light" charset="1" panose="020B0402020204020303"/>
      <p:regular r:id="rId14"/>
    </p:embeddedFont>
    <p:embeddedFont>
      <p:font typeface="Futura Light Italics" charset="1" panose="020B0402020204090303"/>
      <p:regular r:id="rId15"/>
    </p:embeddedFont>
    <p:embeddedFont>
      <p:font typeface="Futura Medium" charset="1" panose="020B0502020204020303"/>
      <p:regular r:id="rId16"/>
    </p:embeddedFont>
    <p:embeddedFont>
      <p:font typeface="Futura Medium Italics" charset="1" panose="020B0502020204090303"/>
      <p:regular r:id="rId17"/>
    </p:embeddedFont>
    <p:embeddedFont>
      <p:font typeface="Futura Ultra-Bold" charset="1" panose="020B0802020204020204"/>
      <p:regular r:id="rId18"/>
    </p:embeddedFont>
    <p:embeddedFont>
      <p:font typeface="Futura Ultra-Bold Italics" charset="1" panose="020B0802020204090204"/>
      <p:regular r:id="rId19"/>
    </p:embeddedFont>
    <p:embeddedFont>
      <p:font typeface="Georgia Pro" charset="1" panose="02040502050405020303"/>
      <p:regular r:id="rId20"/>
    </p:embeddedFont>
    <p:embeddedFont>
      <p:font typeface="Georgia Pro Bold" charset="1" panose="02040802050405020203"/>
      <p:regular r:id="rId21"/>
    </p:embeddedFont>
    <p:embeddedFont>
      <p:font typeface="Georgia Pro Italics" charset="1" panose="02040502050405090303"/>
      <p:regular r:id="rId22"/>
    </p:embeddedFont>
    <p:embeddedFont>
      <p:font typeface="Georgia Pro Bold Italics" charset="1" panose="02040802050405090203"/>
      <p:regular r:id="rId23"/>
    </p:embeddedFont>
    <p:embeddedFont>
      <p:font typeface="Georgia Pro Light" charset="1" panose="02040302050405020303"/>
      <p:regular r:id="rId24"/>
    </p:embeddedFont>
    <p:embeddedFont>
      <p:font typeface="Georgia Pro Light Italics" charset="1" panose="02040302050405090303"/>
      <p:regular r:id="rId25"/>
    </p:embeddedFont>
    <p:embeddedFont>
      <p:font typeface="Georgia Pro Heavy" charset="1" panose="02040A02050405020203"/>
      <p:regular r:id="rId26"/>
    </p:embeddedFont>
    <p:embeddedFont>
      <p:font typeface="Georgia Pro Heavy Italics" charset="1" panose="02040A02050405090203"/>
      <p:regular r:id="rId27"/>
    </p:embeddedFont>
    <p:embeddedFont>
      <p:font typeface="Canva Sans" charset="1" panose="020B0503030501040103"/>
      <p:regular r:id="rId28"/>
    </p:embeddedFont>
    <p:embeddedFont>
      <p:font typeface="Canva Sans Bold" charset="1" panose="020B0803030501040103"/>
      <p:regular r:id="rId29"/>
    </p:embeddedFont>
    <p:embeddedFont>
      <p:font typeface="Canva Sans Italics" charset="1" panose="020B0503030501040103"/>
      <p:regular r:id="rId30"/>
    </p:embeddedFont>
    <p:embeddedFont>
      <p:font typeface="Canva Sans Bold Italics" charset="1" panose="020B0803030501040103"/>
      <p:regular r:id="rId31"/>
    </p:embeddedFont>
    <p:embeddedFont>
      <p:font typeface="Canva Sans Medium" charset="1" panose="020B0603030501040103"/>
      <p:regular r:id="rId32"/>
    </p:embeddedFont>
    <p:embeddedFont>
      <p:font typeface="Canva Sans Medium Italics" charset="1" panose="020B0603030501040103"/>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57" Target="slides/slide24.xml" Type="http://schemas.openxmlformats.org/officeDocument/2006/relationships/slide"/><Relationship Id="rId58" Target="slides/slide25.xml" Type="http://schemas.openxmlformats.org/officeDocument/2006/relationships/slide"/><Relationship Id="rId59" Target="slides/slide26.xml" Type="http://schemas.openxmlformats.org/officeDocument/2006/relationships/slide"/><Relationship Id="rId6" Target="fonts/font6.fntdata" Type="http://schemas.openxmlformats.org/officeDocument/2006/relationships/font"/><Relationship Id="rId60" Target="slides/slide27.xml" Type="http://schemas.openxmlformats.org/officeDocument/2006/relationships/slide"/><Relationship Id="rId61" Target="slides/slide28.xml" Type="http://schemas.openxmlformats.org/officeDocument/2006/relationships/slide"/><Relationship Id="rId62" Target="slides/slide29.xml" Type="http://schemas.openxmlformats.org/officeDocument/2006/relationships/slide"/><Relationship Id="rId63" Target="slides/slide30.xml" Type="http://schemas.openxmlformats.org/officeDocument/2006/relationships/slide"/><Relationship Id="rId64" Target="slides/slide31.xml" Type="http://schemas.openxmlformats.org/officeDocument/2006/relationships/slide"/><Relationship Id="rId65" Target="slides/slide32.xml" Type="http://schemas.openxmlformats.org/officeDocument/2006/relationships/slide"/><Relationship Id="rId66" Target="slides/slide33.xml" Type="http://schemas.openxmlformats.org/officeDocument/2006/relationships/slide"/><Relationship Id="rId67" Target="slides/slide34.xml" Type="http://schemas.openxmlformats.org/officeDocument/2006/relationships/slide"/><Relationship Id="rId68" Target="slides/slide35.xml" Type="http://schemas.openxmlformats.org/officeDocument/2006/relationships/slide"/><Relationship Id="rId69" Target="slides/slide36.xml" Type="http://schemas.openxmlformats.org/officeDocument/2006/relationships/slide"/><Relationship Id="rId7" Target="fonts/font7.fntdata" Type="http://schemas.openxmlformats.org/officeDocument/2006/relationships/font"/><Relationship Id="rId70" Target="slides/slide37.xml" Type="http://schemas.openxmlformats.org/officeDocument/2006/relationships/slide"/><Relationship Id="rId71" Target="slides/slide38.xml" Type="http://schemas.openxmlformats.org/officeDocument/2006/relationships/slide"/><Relationship Id="rId72" Target="slides/slide39.xml" Type="http://schemas.openxmlformats.org/officeDocument/2006/relationships/slide"/><Relationship Id="rId73" Target="notesMasters/notesMaster1.xml" Type="http://schemas.openxmlformats.org/officeDocument/2006/relationships/notesMaster"/><Relationship Id="rId74" Target="theme/theme2.xml" Type="http://schemas.openxmlformats.org/officeDocument/2006/relationships/theme"/><Relationship Id="rId75" Target="notesSlides/notesSlide1.xml" Type="http://schemas.openxmlformats.org/officeDocument/2006/relationships/notesSlide"/><Relationship Id="rId76" Target="notesSlides/notesSlide2.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Challenges:</a:t>
            </a:r>
          </a:p>
          <a:p>
            <a:r>
              <a:rPr lang="en-US"/>
              <a:t>1. Associated with Legal uncertainties and complexities in property transactions as there is no digital land registry for easy access of record. Document inspections, often occurring after the buyer and seller have entered into the final sales agreement, can lead to delays and uncertainties.</a:t>
            </a:r>
          </a:p>
          <a:p>
            <a:r>
              <a:rPr lang="en-US"/>
              <a:t/>
            </a:r>
          </a:p>
          <a:p>
            <a:r>
              <a:rPr lang="en-US"/>
              <a:t>2. inconvenience and high costs of examining and verifying property titles through solicitors. </a:t>
            </a:r>
          </a:p>
          <a:p>
            <a:r>
              <a:rPr lang="en-US"/>
              <a:t/>
            </a:r>
          </a:p>
          <a:p>
            <a:r>
              <a:rPr lang="en-US"/>
              <a:t>3. . Difficulty in secure  storage of paper deeds. Storing paper deeds raises security concerns, as these physical documents are susceptible to damage from environmental factors such as fire, floods, or pests.</a:t>
            </a:r>
          </a:p>
          <a:p>
            <a:r>
              <a:rPr lang="en-US"/>
              <a:t/>
            </a:r>
          </a:p>
          <a:p>
            <a:r>
              <a:rPr lang="en-US"/>
              <a:t>how we leveraged blockchain technology to solve these problems:</a:t>
            </a:r>
          </a:p>
          <a:p>
            <a:r>
              <a:rPr lang="en-US"/>
              <a:t/>
            </a:r>
          </a:p>
          <a:p>
            <a:r>
              <a:rPr lang="en-US"/>
              <a:t>1. We have built a reliable, decentralised, transparent and secure land registration system </a:t>
            </a:r>
          </a:p>
          <a:p>
            <a:r>
              <a:rPr lang="en-US"/>
              <a:t/>
            </a:r>
          </a:p>
          <a:p>
            <a:r>
              <a:rPr lang="en-US"/>
              <a:t>2. we made use of smart contracts on public blockchain platforms to automate property transactions</a:t>
            </a:r>
          </a:p>
          <a:p>
            <a:r>
              <a:rPr lang="en-US"/>
              <a:t/>
            </a:r>
          </a:p>
          <a:p>
            <a:r>
              <a:rPr lang="en-US"/>
              <a:t>3. The decentralised nature of blockchain will enhance security and maintenance of land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Role of government and how our project includes the government as a key stakeholder compared to other solutions which are completely outside govt jurisdiction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43.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 Id="rId4" Target="../media/image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5.png" Type="http://schemas.openxmlformats.org/officeDocument/2006/relationships/image"/><Relationship Id="rId4"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746794" y="0"/>
            <a:ext cx="11541206" cy="10287000"/>
            <a:chOff x="0" y="0"/>
            <a:chExt cx="15388274" cy="13716000"/>
          </a:xfrm>
        </p:grpSpPr>
        <p:pic>
          <p:nvPicPr>
            <p:cNvPr name="Picture 3" id="3"/>
            <p:cNvPicPr>
              <a:picLocks noChangeAspect="true"/>
            </p:cNvPicPr>
            <p:nvPr/>
          </p:nvPicPr>
          <p:blipFill>
            <a:blip r:embed="rId2"/>
            <a:srcRect l="12555" t="0" r="12555" b="0"/>
            <a:stretch>
              <a:fillRect/>
            </a:stretch>
          </p:blipFill>
          <p:spPr>
            <a:xfrm flipH="false" flipV="false">
              <a:off x="0" y="0"/>
              <a:ext cx="15388274" cy="13716000"/>
            </a:xfrm>
            <a:prstGeom prst="rect">
              <a:avLst/>
            </a:prstGeom>
          </p:spPr>
        </p:pic>
      </p:grpSp>
      <p:sp>
        <p:nvSpPr>
          <p:cNvPr name="Freeform 4" id="4"/>
          <p:cNvSpPr/>
          <p:nvPr/>
        </p:nvSpPr>
        <p:spPr>
          <a:xfrm flipH="false" flipV="false" rot="0">
            <a:off x="6549077" y="-1216008"/>
            <a:ext cx="12917663" cy="12917663"/>
          </a:xfrm>
          <a:custGeom>
            <a:avLst/>
            <a:gdLst/>
            <a:ahLst/>
            <a:cxnLst/>
            <a:rect r="r" b="b" t="t" l="l"/>
            <a:pathLst>
              <a:path h="12917663" w="12917663">
                <a:moveTo>
                  <a:pt x="0" y="0"/>
                </a:moveTo>
                <a:lnTo>
                  <a:pt x="12917663" y="0"/>
                </a:lnTo>
                <a:lnTo>
                  <a:pt x="12917663" y="12917663"/>
                </a:lnTo>
                <a:lnTo>
                  <a:pt x="0" y="12917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5400000">
            <a:off x="2000143" y="468585"/>
            <a:ext cx="1410334" cy="10306894"/>
            <a:chOff x="0" y="0"/>
            <a:chExt cx="1222040" cy="8930819"/>
          </a:xfrm>
        </p:grpSpPr>
        <p:sp>
          <p:nvSpPr>
            <p:cNvPr name="Freeform 6" id="6"/>
            <p:cNvSpPr/>
            <p:nvPr/>
          </p:nvSpPr>
          <p:spPr>
            <a:xfrm flipH="false" flipV="false" rot="0">
              <a:off x="0" y="0"/>
              <a:ext cx="1222040" cy="8930819"/>
            </a:xfrm>
            <a:custGeom>
              <a:avLst/>
              <a:gdLst/>
              <a:ahLst/>
              <a:cxnLst/>
              <a:rect r="r" b="b" t="t" l="l"/>
              <a:pathLst>
                <a:path h="8930819" w="1222040">
                  <a:moveTo>
                    <a:pt x="407567" y="19070"/>
                  </a:moveTo>
                  <a:cubicBezTo>
                    <a:pt x="470015" y="7556"/>
                    <a:pt x="541444" y="0"/>
                    <a:pt x="611349" y="0"/>
                  </a:cubicBezTo>
                  <a:cubicBezTo>
                    <a:pt x="681257" y="0"/>
                    <a:pt x="748525" y="6476"/>
                    <a:pt x="810515" y="17990"/>
                  </a:cubicBezTo>
                  <a:cubicBezTo>
                    <a:pt x="811836" y="18350"/>
                    <a:pt x="813155" y="18350"/>
                    <a:pt x="814473" y="18710"/>
                  </a:cubicBezTo>
                  <a:cubicBezTo>
                    <a:pt x="1047274" y="64765"/>
                    <a:pt x="1218743" y="186379"/>
                    <a:pt x="1222040" y="508826"/>
                  </a:cubicBezTo>
                  <a:lnTo>
                    <a:pt x="1222040" y="8930819"/>
                  </a:lnTo>
                  <a:lnTo>
                    <a:pt x="0" y="8930819"/>
                  </a:lnTo>
                  <a:lnTo>
                    <a:pt x="0" y="515076"/>
                  </a:lnTo>
                  <a:cubicBezTo>
                    <a:pt x="3297" y="185660"/>
                    <a:pt x="172128" y="64045"/>
                    <a:pt x="407567" y="19070"/>
                  </a:cubicBezTo>
                  <a:close/>
                </a:path>
              </a:pathLst>
            </a:custGeom>
            <a:solidFill>
              <a:srgbClr val="000000">
                <a:alpha val="0"/>
              </a:srgbClr>
            </a:solidFill>
            <a:ln w="38100" cap="sq">
              <a:solidFill>
                <a:srgbClr val="F4A633"/>
              </a:solidFill>
              <a:prstDash val="solid"/>
              <a:miter/>
            </a:ln>
          </p:spPr>
        </p:sp>
        <p:sp>
          <p:nvSpPr>
            <p:cNvPr name="TextBox 7" id="7"/>
            <p:cNvSpPr txBox="true"/>
            <p:nvPr/>
          </p:nvSpPr>
          <p:spPr>
            <a:xfrm>
              <a:off x="0" y="88900"/>
              <a:ext cx="1222040" cy="8841919"/>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624036" y="1340257"/>
            <a:ext cx="12383873" cy="3167889"/>
          </a:xfrm>
          <a:prstGeom prst="rect">
            <a:avLst/>
          </a:prstGeom>
        </p:spPr>
        <p:txBody>
          <a:bodyPr anchor="t" rtlCol="false" tIns="0" lIns="0" bIns="0" rIns="0">
            <a:spAutoFit/>
          </a:bodyPr>
          <a:lstStyle/>
          <a:p>
            <a:pPr>
              <a:lnSpc>
                <a:spcPts val="12685"/>
              </a:lnSpc>
            </a:pPr>
            <a:r>
              <a:rPr lang="en-US" sz="9061">
                <a:solidFill>
                  <a:srgbClr val="FFFFFF"/>
                </a:solidFill>
                <a:latin typeface="Georgia Pro"/>
              </a:rPr>
              <a:t>Blockchain-Based Land Registration System</a:t>
            </a:r>
          </a:p>
        </p:txBody>
      </p:sp>
      <p:sp>
        <p:nvSpPr>
          <p:cNvPr name="Freeform 9" id="9"/>
          <p:cNvSpPr/>
          <p:nvPr/>
        </p:nvSpPr>
        <p:spPr>
          <a:xfrm flipH="false" flipV="false" rot="0">
            <a:off x="219372" y="245686"/>
            <a:ext cx="919378" cy="956740"/>
          </a:xfrm>
          <a:custGeom>
            <a:avLst/>
            <a:gdLst/>
            <a:ahLst/>
            <a:cxnLst/>
            <a:rect r="r" b="b" t="t" l="l"/>
            <a:pathLst>
              <a:path h="956740" w="919378">
                <a:moveTo>
                  <a:pt x="0" y="0"/>
                </a:moveTo>
                <a:lnTo>
                  <a:pt x="919378" y="0"/>
                </a:lnTo>
                <a:lnTo>
                  <a:pt x="919378" y="956740"/>
                </a:lnTo>
                <a:lnTo>
                  <a:pt x="0" y="956740"/>
                </a:lnTo>
                <a:lnTo>
                  <a:pt x="0" y="0"/>
                </a:lnTo>
                <a:close/>
              </a:path>
            </a:pathLst>
          </a:custGeom>
          <a:blipFill>
            <a:blip r:embed="rId5"/>
            <a:stretch>
              <a:fillRect l="0" t="0" r="-428242" b="0"/>
            </a:stretch>
          </a:blipFill>
        </p:spPr>
      </p:sp>
      <p:sp>
        <p:nvSpPr>
          <p:cNvPr name="TextBox 10" id="10"/>
          <p:cNvSpPr txBox="true"/>
          <p:nvPr/>
        </p:nvSpPr>
        <p:spPr>
          <a:xfrm rot="0">
            <a:off x="1248041" y="-158845"/>
            <a:ext cx="6397156" cy="1664214"/>
          </a:xfrm>
          <a:prstGeom prst="rect">
            <a:avLst/>
          </a:prstGeom>
        </p:spPr>
        <p:txBody>
          <a:bodyPr anchor="t" rtlCol="false" tIns="0" lIns="0" bIns="0" rIns="0">
            <a:spAutoFit/>
          </a:bodyPr>
          <a:lstStyle/>
          <a:p>
            <a:pPr>
              <a:lnSpc>
                <a:spcPts val="3296"/>
              </a:lnSpc>
            </a:pPr>
          </a:p>
          <a:p>
            <a:pPr>
              <a:lnSpc>
                <a:spcPts val="3296"/>
              </a:lnSpc>
            </a:pPr>
            <a:r>
              <a:rPr lang="en-US" sz="2354" spc="186">
                <a:solidFill>
                  <a:srgbClr val="FFFFFF"/>
                </a:solidFill>
                <a:latin typeface="Futura"/>
              </a:rPr>
              <a:t>THE UNIVERSITY OF HONG KONG</a:t>
            </a:r>
          </a:p>
          <a:p>
            <a:pPr>
              <a:lnSpc>
                <a:spcPts val="3296"/>
              </a:lnSpc>
            </a:pPr>
            <a:r>
              <a:rPr lang="en-US" sz="2354" spc="186">
                <a:solidFill>
                  <a:srgbClr val="FFFFFF"/>
                </a:solidFill>
                <a:latin typeface="Futura"/>
              </a:rPr>
              <a:t>DEPARTMENT OF COMPUTER SCIENCE</a:t>
            </a:r>
          </a:p>
          <a:p>
            <a:pPr>
              <a:lnSpc>
                <a:spcPts val="3296"/>
              </a:lnSpc>
            </a:pPr>
          </a:p>
        </p:txBody>
      </p:sp>
      <p:sp>
        <p:nvSpPr>
          <p:cNvPr name="TextBox 11" id="11"/>
          <p:cNvSpPr txBox="true"/>
          <p:nvPr/>
        </p:nvSpPr>
        <p:spPr>
          <a:xfrm rot="0">
            <a:off x="624036" y="5118999"/>
            <a:ext cx="9852845" cy="1007745"/>
          </a:xfrm>
          <a:prstGeom prst="rect">
            <a:avLst/>
          </a:prstGeom>
        </p:spPr>
        <p:txBody>
          <a:bodyPr anchor="t" rtlCol="false" tIns="0" lIns="0" bIns="0" rIns="0">
            <a:spAutoFit/>
          </a:bodyPr>
          <a:lstStyle/>
          <a:p>
            <a:pPr>
              <a:lnSpc>
                <a:spcPts val="4479"/>
              </a:lnSpc>
            </a:pPr>
            <a:r>
              <a:rPr lang="en-US" sz="3199">
                <a:solidFill>
                  <a:srgbClr val="F4A633"/>
                </a:solidFill>
                <a:latin typeface="Futura Bold"/>
              </a:rPr>
              <a:t>FITE2010 PROJECT PRESENTATION</a:t>
            </a:r>
          </a:p>
          <a:p>
            <a:pPr>
              <a:lnSpc>
                <a:spcPts val="3080"/>
              </a:lnSpc>
            </a:pPr>
            <a:r>
              <a:rPr lang="en-US" sz="2200">
                <a:solidFill>
                  <a:srgbClr val="F4A633"/>
                </a:solidFill>
                <a:latin typeface="Futura Bold"/>
              </a:rPr>
              <a:t>APRIL 25, 2024</a:t>
            </a:r>
          </a:p>
        </p:txBody>
      </p:sp>
      <p:sp>
        <p:nvSpPr>
          <p:cNvPr name="TextBox 12" id="12"/>
          <p:cNvSpPr txBox="true"/>
          <p:nvPr/>
        </p:nvSpPr>
        <p:spPr>
          <a:xfrm rot="0">
            <a:off x="679061" y="6495773"/>
            <a:ext cx="8016026" cy="530104"/>
          </a:xfrm>
          <a:prstGeom prst="rect">
            <a:avLst/>
          </a:prstGeom>
        </p:spPr>
        <p:txBody>
          <a:bodyPr anchor="t" rtlCol="false" tIns="0" lIns="0" bIns="0" rIns="0">
            <a:spAutoFit/>
          </a:bodyPr>
          <a:lstStyle/>
          <a:p>
            <a:pPr>
              <a:lnSpc>
                <a:spcPts val="3856"/>
              </a:lnSpc>
            </a:pPr>
            <a:r>
              <a:rPr lang="en-US" sz="2754" spc="217">
                <a:solidFill>
                  <a:srgbClr val="FFFFFF"/>
                </a:solidFill>
                <a:latin typeface="Futura"/>
              </a:rPr>
              <a:t>PROFESSOR: DR. LIU, QI</a:t>
            </a:r>
          </a:p>
        </p:txBody>
      </p:sp>
      <p:sp>
        <p:nvSpPr>
          <p:cNvPr name="TextBox 13" id="13"/>
          <p:cNvSpPr txBox="true"/>
          <p:nvPr/>
        </p:nvSpPr>
        <p:spPr>
          <a:xfrm rot="0">
            <a:off x="2680169" y="7969580"/>
            <a:ext cx="9565128" cy="1015879"/>
          </a:xfrm>
          <a:prstGeom prst="rect">
            <a:avLst/>
          </a:prstGeom>
        </p:spPr>
        <p:txBody>
          <a:bodyPr anchor="t" rtlCol="false" tIns="0" lIns="0" bIns="0" rIns="0">
            <a:spAutoFit/>
          </a:bodyPr>
          <a:lstStyle/>
          <a:p>
            <a:pPr marL="594755" indent="-297378" lvl="1">
              <a:lnSpc>
                <a:spcPts val="3856"/>
              </a:lnSpc>
              <a:buAutoNum type="arabicPeriod" startAt="1"/>
            </a:pPr>
            <a:r>
              <a:rPr lang="en-US" sz="2754" spc="217">
                <a:solidFill>
                  <a:srgbClr val="FFFFFF"/>
                </a:solidFill>
                <a:latin typeface="Futura Bold"/>
              </a:rPr>
              <a:t>AHMED, MASOOD (3035812127)</a:t>
            </a:r>
          </a:p>
          <a:p>
            <a:pPr marL="594755" indent="-297378" lvl="1">
              <a:lnSpc>
                <a:spcPts val="3856"/>
              </a:lnSpc>
              <a:buAutoNum type="arabicPeriod" startAt="1"/>
            </a:pPr>
            <a:r>
              <a:rPr lang="en-US" sz="2754" spc="217">
                <a:solidFill>
                  <a:srgbClr val="FFFFFF"/>
                </a:solidFill>
                <a:latin typeface="Futura Bold"/>
              </a:rPr>
              <a:t>RAHMAN, MOHAMMAD ABDUR (3035756579)</a:t>
            </a:r>
          </a:p>
        </p:txBody>
      </p:sp>
      <p:sp>
        <p:nvSpPr>
          <p:cNvPr name="TextBox 14" id="14"/>
          <p:cNvSpPr txBox="true"/>
          <p:nvPr/>
        </p:nvSpPr>
        <p:spPr>
          <a:xfrm rot="0">
            <a:off x="679061" y="7342578"/>
            <a:ext cx="6397156" cy="1501654"/>
          </a:xfrm>
          <a:prstGeom prst="rect">
            <a:avLst/>
          </a:prstGeom>
        </p:spPr>
        <p:txBody>
          <a:bodyPr anchor="t" rtlCol="false" tIns="0" lIns="0" bIns="0" rIns="0">
            <a:spAutoFit/>
          </a:bodyPr>
          <a:lstStyle/>
          <a:p>
            <a:pPr>
              <a:lnSpc>
                <a:spcPts val="3856"/>
              </a:lnSpc>
            </a:pPr>
            <a:r>
              <a:rPr lang="en-US" sz="2754" spc="217">
                <a:solidFill>
                  <a:srgbClr val="FFFFFF"/>
                </a:solidFill>
                <a:latin typeface="Futura"/>
              </a:rPr>
              <a:t>GROUP MEMBERS:</a:t>
            </a:r>
          </a:p>
          <a:p>
            <a:pPr>
              <a:lnSpc>
                <a:spcPts val="3856"/>
              </a:lnSpc>
            </a:pPr>
          </a:p>
          <a:p>
            <a:pPr>
              <a:lnSpc>
                <a:spcPts val="3856"/>
              </a:lnSpc>
            </a:pPr>
          </a:p>
        </p:txBody>
      </p:sp>
      <p:sp>
        <p:nvSpPr>
          <p:cNvPr name="TextBox 15" id="15"/>
          <p:cNvSpPr txBox="true"/>
          <p:nvPr/>
        </p:nvSpPr>
        <p:spPr>
          <a:xfrm rot="0">
            <a:off x="17705213" y="-161575"/>
            <a:ext cx="10348291" cy="958850"/>
          </a:xfrm>
          <a:prstGeom prst="rect">
            <a:avLst/>
          </a:prstGeom>
        </p:spPr>
        <p:txBody>
          <a:bodyPr anchor="t" rtlCol="false" tIns="0" lIns="0" bIns="0" rIns="0">
            <a:spAutoFit/>
          </a:bodyPr>
          <a:lstStyle/>
          <a:p>
            <a:pPr>
              <a:lnSpc>
                <a:spcPts val="7000"/>
              </a:lnSpc>
            </a:pPr>
            <a:r>
              <a:rPr lang="en-US" sz="5000">
                <a:solidFill>
                  <a:srgbClr val="FFFFFF"/>
                </a:solidFill>
                <a:latin typeface="Futura Bold"/>
              </a:rPr>
              <a:t>1</a:t>
            </a:r>
          </a:p>
        </p:txBody>
      </p:sp>
    </p:spTree>
  </p:cSld>
  <p:clrMapOvr>
    <a:masterClrMapping/>
  </p:clrMapOvr>
</p:sld>
</file>

<file path=ppt/slides/slide10.xml><?xml version="1.0" encoding="utf-8"?>
<p:sld xmlns:p="http://schemas.openxmlformats.org/presentationml/2006/main" xmlns:a="http://schemas.openxmlformats.org/drawingml/2006/main">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227781" y="457843"/>
            <a:ext cx="9516230" cy="1644704"/>
            <a:chOff x="0" y="0"/>
            <a:chExt cx="1399514" cy="241880"/>
          </a:xfrm>
        </p:grpSpPr>
        <p:sp>
          <p:nvSpPr>
            <p:cNvPr name="Freeform 3" id="3"/>
            <p:cNvSpPr/>
            <p:nvPr/>
          </p:nvSpPr>
          <p:spPr>
            <a:xfrm flipH="false" flipV="false" rot="0">
              <a:off x="0" y="0"/>
              <a:ext cx="1399514" cy="241880"/>
            </a:xfrm>
            <a:custGeom>
              <a:avLst/>
              <a:gdLst/>
              <a:ahLst/>
              <a:cxnLst/>
              <a:rect r="r" b="b" t="t" l="l"/>
              <a:pathLst>
                <a:path h="241880" w="1399514">
                  <a:moveTo>
                    <a:pt x="1196314" y="0"/>
                  </a:moveTo>
                  <a:cubicBezTo>
                    <a:pt x="1308538" y="0"/>
                    <a:pt x="1399514" y="54147"/>
                    <a:pt x="1399514" y="120940"/>
                  </a:cubicBezTo>
                  <a:cubicBezTo>
                    <a:pt x="1399514" y="187733"/>
                    <a:pt x="1308538" y="241880"/>
                    <a:pt x="1196314"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4" id="4"/>
            <p:cNvSpPr txBox="true"/>
            <p:nvPr/>
          </p:nvSpPr>
          <p:spPr>
            <a:xfrm>
              <a:off x="0" y="-38100"/>
              <a:ext cx="1399514" cy="27998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38226" y="653374"/>
            <a:ext cx="18098711"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METHODOLOGY</a:t>
            </a:r>
          </a:p>
        </p:txBody>
      </p:sp>
      <p:grpSp>
        <p:nvGrpSpPr>
          <p:cNvPr name="Group 6" id="6"/>
          <p:cNvGrpSpPr/>
          <p:nvPr/>
        </p:nvGrpSpPr>
        <p:grpSpPr>
          <a:xfrm rot="0">
            <a:off x="13968314" y="4022619"/>
            <a:ext cx="3434783" cy="1719176"/>
            <a:chOff x="0" y="0"/>
            <a:chExt cx="904634" cy="452787"/>
          </a:xfrm>
        </p:grpSpPr>
        <p:sp>
          <p:nvSpPr>
            <p:cNvPr name="Freeform 7" id="7"/>
            <p:cNvSpPr/>
            <p:nvPr/>
          </p:nvSpPr>
          <p:spPr>
            <a:xfrm flipH="false" flipV="false" rot="0">
              <a:off x="0" y="0"/>
              <a:ext cx="904634" cy="452787"/>
            </a:xfrm>
            <a:custGeom>
              <a:avLst/>
              <a:gdLst/>
              <a:ahLst/>
              <a:cxnLst/>
              <a:rect r="r" b="b" t="t" l="l"/>
              <a:pathLst>
                <a:path h="452787" w="904634">
                  <a:moveTo>
                    <a:pt x="114953" y="0"/>
                  </a:moveTo>
                  <a:lnTo>
                    <a:pt x="789681" y="0"/>
                  </a:lnTo>
                  <a:cubicBezTo>
                    <a:pt x="820169" y="0"/>
                    <a:pt x="849407" y="12111"/>
                    <a:pt x="870965" y="33669"/>
                  </a:cubicBezTo>
                  <a:cubicBezTo>
                    <a:pt x="892523" y="55227"/>
                    <a:pt x="904634" y="84465"/>
                    <a:pt x="904634" y="114953"/>
                  </a:cubicBezTo>
                  <a:lnTo>
                    <a:pt x="904634" y="337834"/>
                  </a:lnTo>
                  <a:cubicBezTo>
                    <a:pt x="904634" y="401321"/>
                    <a:pt x="853168" y="452787"/>
                    <a:pt x="789681" y="452787"/>
                  </a:cubicBezTo>
                  <a:lnTo>
                    <a:pt x="114953" y="452787"/>
                  </a:lnTo>
                  <a:cubicBezTo>
                    <a:pt x="51466" y="452787"/>
                    <a:pt x="0" y="401321"/>
                    <a:pt x="0" y="337834"/>
                  </a:cubicBezTo>
                  <a:lnTo>
                    <a:pt x="0" y="114953"/>
                  </a:lnTo>
                  <a:cubicBezTo>
                    <a:pt x="0" y="51466"/>
                    <a:pt x="51466" y="0"/>
                    <a:pt x="114953" y="0"/>
                  </a:cubicBezTo>
                  <a:close/>
                </a:path>
              </a:pathLst>
            </a:custGeom>
            <a:solidFill>
              <a:srgbClr val="F4A633"/>
            </a:solidFill>
          </p:spPr>
        </p:sp>
        <p:sp>
          <p:nvSpPr>
            <p:cNvPr name="TextBox 8" id="8"/>
            <p:cNvSpPr txBox="true"/>
            <p:nvPr/>
          </p:nvSpPr>
          <p:spPr>
            <a:xfrm>
              <a:off x="0" y="-38100"/>
              <a:ext cx="904634" cy="49088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396343" y="4028118"/>
            <a:ext cx="3458281" cy="1719176"/>
            <a:chOff x="0" y="0"/>
            <a:chExt cx="910823" cy="452787"/>
          </a:xfrm>
        </p:grpSpPr>
        <p:sp>
          <p:nvSpPr>
            <p:cNvPr name="Freeform 10" id="10"/>
            <p:cNvSpPr/>
            <p:nvPr/>
          </p:nvSpPr>
          <p:spPr>
            <a:xfrm flipH="false" flipV="false" rot="0">
              <a:off x="0" y="0"/>
              <a:ext cx="910823" cy="452787"/>
            </a:xfrm>
            <a:custGeom>
              <a:avLst/>
              <a:gdLst/>
              <a:ahLst/>
              <a:cxnLst/>
              <a:rect r="r" b="b" t="t" l="l"/>
              <a:pathLst>
                <a:path h="452787" w="910823">
                  <a:moveTo>
                    <a:pt x="114172" y="0"/>
                  </a:moveTo>
                  <a:lnTo>
                    <a:pt x="796651" y="0"/>
                  </a:lnTo>
                  <a:cubicBezTo>
                    <a:pt x="859707" y="0"/>
                    <a:pt x="910823" y="51116"/>
                    <a:pt x="910823" y="114172"/>
                  </a:cubicBezTo>
                  <a:lnTo>
                    <a:pt x="910823" y="338615"/>
                  </a:lnTo>
                  <a:cubicBezTo>
                    <a:pt x="910823" y="368896"/>
                    <a:pt x="898794" y="397936"/>
                    <a:pt x="877383" y="419347"/>
                  </a:cubicBezTo>
                  <a:cubicBezTo>
                    <a:pt x="855972" y="440758"/>
                    <a:pt x="826932" y="452787"/>
                    <a:pt x="796651" y="452787"/>
                  </a:cubicBezTo>
                  <a:lnTo>
                    <a:pt x="114172" y="452787"/>
                  </a:lnTo>
                  <a:cubicBezTo>
                    <a:pt x="51116" y="452787"/>
                    <a:pt x="0" y="401671"/>
                    <a:pt x="0" y="338615"/>
                  </a:cubicBezTo>
                  <a:lnTo>
                    <a:pt x="0" y="114172"/>
                  </a:lnTo>
                  <a:cubicBezTo>
                    <a:pt x="0" y="51116"/>
                    <a:pt x="51116" y="0"/>
                    <a:pt x="114172" y="0"/>
                  </a:cubicBezTo>
                  <a:close/>
                </a:path>
              </a:pathLst>
            </a:custGeom>
            <a:solidFill>
              <a:srgbClr val="F4A633"/>
            </a:solidFill>
          </p:spPr>
        </p:sp>
        <p:sp>
          <p:nvSpPr>
            <p:cNvPr name="TextBox 11" id="11"/>
            <p:cNvSpPr txBox="true"/>
            <p:nvPr/>
          </p:nvSpPr>
          <p:spPr>
            <a:xfrm>
              <a:off x="0" y="-38100"/>
              <a:ext cx="910823" cy="490887"/>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730426" y="3927306"/>
            <a:ext cx="3639425" cy="1819988"/>
            <a:chOff x="0" y="0"/>
            <a:chExt cx="958532" cy="479338"/>
          </a:xfrm>
        </p:grpSpPr>
        <p:sp>
          <p:nvSpPr>
            <p:cNvPr name="Freeform 13" id="13"/>
            <p:cNvSpPr/>
            <p:nvPr/>
          </p:nvSpPr>
          <p:spPr>
            <a:xfrm flipH="false" flipV="false" rot="0">
              <a:off x="0" y="0"/>
              <a:ext cx="958532" cy="479338"/>
            </a:xfrm>
            <a:custGeom>
              <a:avLst/>
              <a:gdLst/>
              <a:ahLst/>
              <a:cxnLst/>
              <a:rect r="r" b="b" t="t" l="l"/>
              <a:pathLst>
                <a:path h="479338" w="958532">
                  <a:moveTo>
                    <a:pt x="108489" y="0"/>
                  </a:moveTo>
                  <a:lnTo>
                    <a:pt x="850043" y="0"/>
                  </a:lnTo>
                  <a:cubicBezTo>
                    <a:pt x="878816" y="0"/>
                    <a:pt x="906410" y="11430"/>
                    <a:pt x="926756" y="31776"/>
                  </a:cubicBezTo>
                  <a:cubicBezTo>
                    <a:pt x="947102" y="52121"/>
                    <a:pt x="958532" y="79716"/>
                    <a:pt x="958532" y="108489"/>
                  </a:cubicBezTo>
                  <a:lnTo>
                    <a:pt x="958532" y="370849"/>
                  </a:lnTo>
                  <a:cubicBezTo>
                    <a:pt x="958532" y="399622"/>
                    <a:pt x="947102" y="427217"/>
                    <a:pt x="926756" y="447563"/>
                  </a:cubicBezTo>
                  <a:cubicBezTo>
                    <a:pt x="906410" y="467908"/>
                    <a:pt x="878816" y="479338"/>
                    <a:pt x="850043" y="479338"/>
                  </a:cubicBezTo>
                  <a:lnTo>
                    <a:pt x="108489" y="479338"/>
                  </a:lnTo>
                  <a:cubicBezTo>
                    <a:pt x="79716" y="479338"/>
                    <a:pt x="52121" y="467908"/>
                    <a:pt x="31776" y="447563"/>
                  </a:cubicBezTo>
                  <a:cubicBezTo>
                    <a:pt x="11430" y="427217"/>
                    <a:pt x="0" y="399622"/>
                    <a:pt x="0" y="370849"/>
                  </a:cubicBezTo>
                  <a:lnTo>
                    <a:pt x="0" y="108489"/>
                  </a:lnTo>
                  <a:cubicBezTo>
                    <a:pt x="0" y="79716"/>
                    <a:pt x="11430" y="52121"/>
                    <a:pt x="31776" y="31776"/>
                  </a:cubicBezTo>
                  <a:cubicBezTo>
                    <a:pt x="52121" y="11430"/>
                    <a:pt x="79716" y="0"/>
                    <a:pt x="108489" y="0"/>
                  </a:cubicBezTo>
                  <a:close/>
                </a:path>
              </a:pathLst>
            </a:custGeom>
            <a:solidFill>
              <a:srgbClr val="F4A633"/>
            </a:solidFill>
          </p:spPr>
        </p:sp>
        <p:sp>
          <p:nvSpPr>
            <p:cNvPr name="TextBox 14" id="14"/>
            <p:cNvSpPr txBox="true"/>
            <p:nvPr/>
          </p:nvSpPr>
          <p:spPr>
            <a:xfrm>
              <a:off x="0" y="-38100"/>
              <a:ext cx="958532" cy="517438"/>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117126" y="4376531"/>
            <a:ext cx="2826415" cy="917575"/>
          </a:xfrm>
          <a:prstGeom prst="rect">
            <a:avLst/>
          </a:prstGeom>
        </p:spPr>
        <p:txBody>
          <a:bodyPr anchor="t" rtlCol="false" tIns="0" lIns="0" bIns="0" rIns="0">
            <a:spAutoFit/>
          </a:bodyPr>
          <a:lstStyle/>
          <a:p>
            <a:pPr algn="ctr">
              <a:lnSpc>
                <a:spcPts val="3500"/>
              </a:lnSpc>
            </a:pPr>
            <a:r>
              <a:rPr lang="en-US" sz="2500">
                <a:solidFill>
                  <a:srgbClr val="000000"/>
                </a:solidFill>
                <a:latin typeface="Futura Bold"/>
              </a:rPr>
              <a:t>System Architectural Design</a:t>
            </a:r>
          </a:p>
        </p:txBody>
      </p:sp>
      <p:sp>
        <p:nvSpPr>
          <p:cNvPr name="TextBox 16" id="16"/>
          <p:cNvSpPr txBox="true"/>
          <p:nvPr/>
        </p:nvSpPr>
        <p:spPr>
          <a:xfrm rot="0">
            <a:off x="7775395" y="4376531"/>
            <a:ext cx="2700178" cy="917575"/>
          </a:xfrm>
          <a:prstGeom prst="rect">
            <a:avLst/>
          </a:prstGeom>
        </p:spPr>
        <p:txBody>
          <a:bodyPr anchor="t" rtlCol="false" tIns="0" lIns="0" bIns="0" rIns="0">
            <a:spAutoFit/>
          </a:bodyPr>
          <a:lstStyle/>
          <a:p>
            <a:pPr algn="ctr">
              <a:lnSpc>
                <a:spcPts val="3500"/>
              </a:lnSpc>
            </a:pPr>
            <a:r>
              <a:rPr lang="en-US" sz="2500">
                <a:solidFill>
                  <a:srgbClr val="000000"/>
                </a:solidFill>
                <a:latin typeface="Futura Bold"/>
              </a:rPr>
              <a:t>Smart Contract Design</a:t>
            </a:r>
          </a:p>
        </p:txBody>
      </p:sp>
      <p:sp>
        <p:nvSpPr>
          <p:cNvPr name="TextBox 17" id="17"/>
          <p:cNvSpPr txBox="true"/>
          <p:nvPr/>
        </p:nvSpPr>
        <p:spPr>
          <a:xfrm rot="0">
            <a:off x="14345141" y="4595606"/>
            <a:ext cx="2700178" cy="479425"/>
          </a:xfrm>
          <a:prstGeom prst="rect">
            <a:avLst/>
          </a:prstGeom>
        </p:spPr>
        <p:txBody>
          <a:bodyPr anchor="t" rtlCol="false" tIns="0" lIns="0" bIns="0" rIns="0">
            <a:spAutoFit/>
          </a:bodyPr>
          <a:lstStyle/>
          <a:p>
            <a:pPr algn="ctr">
              <a:lnSpc>
                <a:spcPts val="3500"/>
              </a:lnSpc>
            </a:pPr>
            <a:r>
              <a:rPr lang="en-US" sz="2500">
                <a:solidFill>
                  <a:srgbClr val="000000"/>
                </a:solidFill>
                <a:latin typeface="Futura Bold"/>
              </a:rPr>
              <a:t>Security Design</a:t>
            </a:r>
          </a:p>
        </p:txBody>
      </p:sp>
      <p:grpSp>
        <p:nvGrpSpPr>
          <p:cNvPr name="Group 18" id="18"/>
          <p:cNvGrpSpPr/>
          <p:nvPr/>
        </p:nvGrpSpPr>
        <p:grpSpPr>
          <a:xfrm rot="0">
            <a:off x="841939" y="2976166"/>
            <a:ext cx="16473977" cy="713053"/>
            <a:chOff x="0" y="0"/>
            <a:chExt cx="21965303" cy="950738"/>
          </a:xfrm>
        </p:grpSpPr>
        <p:sp>
          <p:nvSpPr>
            <p:cNvPr name="AutoShape 19" id="19"/>
            <p:cNvSpPr/>
            <p:nvPr/>
          </p:nvSpPr>
          <p:spPr>
            <a:xfrm>
              <a:off x="0" y="925338"/>
              <a:ext cx="21965303" cy="0"/>
            </a:xfrm>
            <a:prstGeom prst="line">
              <a:avLst/>
            </a:prstGeom>
            <a:ln cap="flat" w="50800">
              <a:solidFill>
                <a:srgbClr val="F4A633"/>
              </a:solidFill>
              <a:prstDash val="solid"/>
              <a:headEnd type="oval" len="lg" w="lg"/>
              <a:tailEnd type="oval" len="lg" w="lg"/>
            </a:ln>
          </p:spPr>
        </p:sp>
        <p:sp>
          <p:nvSpPr>
            <p:cNvPr name="AutoShape 20" id="20"/>
            <p:cNvSpPr/>
            <p:nvPr/>
          </p:nvSpPr>
          <p:spPr>
            <a:xfrm flipV="true">
              <a:off x="11016305" y="0"/>
              <a:ext cx="0" cy="925338"/>
            </a:xfrm>
            <a:prstGeom prst="line">
              <a:avLst/>
            </a:prstGeom>
            <a:ln cap="flat" w="50800">
              <a:solidFill>
                <a:srgbClr val="F4A633"/>
              </a:solidFill>
              <a:prstDash val="solid"/>
              <a:headEnd type="none" len="sm" w="sm"/>
              <a:tailEnd type="none" len="sm" w="sm"/>
            </a:ln>
          </p:spPr>
        </p:sp>
      </p:grpSp>
      <p:sp>
        <p:nvSpPr>
          <p:cNvPr name="TextBox 21" id="21"/>
          <p:cNvSpPr txBox="true"/>
          <p:nvPr/>
        </p:nvSpPr>
        <p:spPr>
          <a:xfrm rot="0">
            <a:off x="913198" y="5983971"/>
            <a:ext cx="3305531" cy="1410335"/>
          </a:xfrm>
          <a:prstGeom prst="rect">
            <a:avLst/>
          </a:prstGeom>
        </p:spPr>
        <p:txBody>
          <a:bodyPr anchor="t" rtlCol="false" tIns="0" lIns="0" bIns="0" rIns="0">
            <a:spAutoFit/>
          </a:bodyPr>
          <a:lstStyle/>
          <a:p>
            <a:pPr algn="ctr">
              <a:lnSpc>
                <a:spcPts val="3639"/>
              </a:lnSpc>
            </a:pPr>
            <a:r>
              <a:rPr lang="en-US" sz="2599">
                <a:solidFill>
                  <a:srgbClr val="FFFFFF"/>
                </a:solidFill>
                <a:latin typeface="Futura"/>
              </a:rPr>
              <a:t>Defines the structure, behavior, and more views of a system</a:t>
            </a:r>
          </a:p>
        </p:txBody>
      </p:sp>
      <p:sp>
        <p:nvSpPr>
          <p:cNvPr name="TextBox 22" id="22"/>
          <p:cNvSpPr txBox="true"/>
          <p:nvPr/>
        </p:nvSpPr>
        <p:spPr>
          <a:xfrm rot="0">
            <a:off x="7224783" y="5960895"/>
            <a:ext cx="3801402" cy="1784350"/>
          </a:xfrm>
          <a:prstGeom prst="rect">
            <a:avLst/>
          </a:prstGeom>
        </p:spPr>
        <p:txBody>
          <a:bodyPr anchor="t" rtlCol="false" tIns="0" lIns="0" bIns="0" rIns="0">
            <a:spAutoFit/>
          </a:bodyPr>
          <a:lstStyle/>
          <a:p>
            <a:pPr algn="just">
              <a:lnSpc>
                <a:spcPts val="3499"/>
              </a:lnSpc>
            </a:pPr>
            <a:r>
              <a:rPr lang="en-US" sz="2499">
                <a:solidFill>
                  <a:srgbClr val="FFFFFF"/>
                </a:solidFill>
                <a:latin typeface="Futura"/>
              </a:rPr>
              <a:t>Defines the participants, functions, requirements and constraints of smart contract execution.</a:t>
            </a:r>
          </a:p>
        </p:txBody>
      </p:sp>
      <p:sp>
        <p:nvSpPr>
          <p:cNvPr name="TextBox 23" id="23"/>
          <p:cNvSpPr txBox="true"/>
          <p:nvPr/>
        </p:nvSpPr>
        <p:spPr>
          <a:xfrm rot="0">
            <a:off x="13308377" y="5960895"/>
            <a:ext cx="4007539" cy="1784350"/>
          </a:xfrm>
          <a:prstGeom prst="rect">
            <a:avLst/>
          </a:prstGeom>
        </p:spPr>
        <p:txBody>
          <a:bodyPr anchor="t" rtlCol="false" tIns="0" lIns="0" bIns="0" rIns="0">
            <a:spAutoFit/>
          </a:bodyPr>
          <a:lstStyle/>
          <a:p>
            <a:pPr algn="just">
              <a:lnSpc>
                <a:spcPts val="3499"/>
              </a:lnSpc>
            </a:pPr>
            <a:r>
              <a:rPr lang="en-US" sz="2499">
                <a:solidFill>
                  <a:srgbClr val="FFFFFF"/>
                </a:solidFill>
                <a:latin typeface="Futura"/>
              </a:rPr>
              <a:t>Defines the security rules associated with transactions. Answers some security questions related.</a:t>
            </a:r>
          </a:p>
        </p:txBody>
      </p:sp>
      <p:sp>
        <p:nvSpPr>
          <p:cNvPr name="TextBox 24" id="24"/>
          <p:cNvSpPr txBox="true"/>
          <p:nvPr/>
        </p:nvSpPr>
        <p:spPr>
          <a:xfrm rot="0">
            <a:off x="4597847" y="2226901"/>
            <a:ext cx="9413749" cy="548711"/>
          </a:xfrm>
          <a:prstGeom prst="rect">
            <a:avLst/>
          </a:prstGeom>
        </p:spPr>
        <p:txBody>
          <a:bodyPr anchor="t" rtlCol="false" tIns="0" lIns="0" bIns="0" rIns="0">
            <a:spAutoFit/>
          </a:bodyPr>
          <a:lstStyle/>
          <a:p>
            <a:pPr algn="ctr">
              <a:lnSpc>
                <a:spcPts val="4406"/>
              </a:lnSpc>
            </a:pPr>
            <a:r>
              <a:rPr lang="en-US" sz="3147">
                <a:solidFill>
                  <a:srgbClr val="FFFFFF"/>
                </a:solidFill>
                <a:latin typeface="Georgia Pro Bold"/>
              </a:rPr>
              <a:t>Blockchain-Based Land Registration System</a:t>
            </a:r>
          </a:p>
        </p:txBody>
      </p:sp>
      <p:sp>
        <p:nvSpPr>
          <p:cNvPr name="TextBox 25" id="25"/>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10</a:t>
            </a:r>
          </a:p>
        </p:txBody>
      </p:sp>
      <p:grpSp>
        <p:nvGrpSpPr>
          <p:cNvPr name="Group 26" id="26"/>
          <p:cNvGrpSpPr/>
          <p:nvPr/>
        </p:nvGrpSpPr>
        <p:grpSpPr>
          <a:xfrm rot="0">
            <a:off x="0" y="9307895"/>
            <a:ext cx="18288000" cy="979105"/>
            <a:chOff x="0" y="0"/>
            <a:chExt cx="4816593" cy="257871"/>
          </a:xfrm>
        </p:grpSpPr>
        <p:sp>
          <p:nvSpPr>
            <p:cNvPr name="Freeform 27" id="27"/>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28" id="28"/>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30" id="30"/>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31" id="31"/>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32" id="32"/>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33" id="33"/>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34" id="34"/>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LIVE DEMO</a:t>
            </a:r>
          </a:p>
        </p:txBody>
      </p:sp>
      <p:sp>
        <p:nvSpPr>
          <p:cNvPr name="TextBox 35" id="35"/>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36" id="36"/>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37" id="37"/>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38" id="38"/>
          <p:cNvSpPr/>
          <p:nvPr/>
        </p:nvSpPr>
        <p:spPr>
          <a:xfrm>
            <a:off x="6934512" y="9778397"/>
            <a:ext cx="454199" cy="0"/>
          </a:xfrm>
          <a:prstGeom prst="line">
            <a:avLst/>
          </a:prstGeom>
          <a:ln cap="flat" w="38100">
            <a:solidFill>
              <a:srgbClr val="000000"/>
            </a:solidFill>
            <a:prstDash val="solid"/>
            <a:headEnd type="none" len="sm" w="sm"/>
            <a:tailEnd type="arrow" len="sm" w="med"/>
          </a:ln>
        </p:spPr>
      </p:sp>
      <p:sp>
        <p:nvSpPr>
          <p:cNvPr name="AutoShape 39" id="39"/>
          <p:cNvSpPr/>
          <p:nvPr/>
        </p:nvSpPr>
        <p:spPr>
          <a:xfrm>
            <a:off x="9295731" y="9759347"/>
            <a:ext cx="454199" cy="0"/>
          </a:xfrm>
          <a:prstGeom prst="line">
            <a:avLst/>
          </a:prstGeom>
          <a:ln cap="flat" w="38100">
            <a:solidFill>
              <a:srgbClr val="000000"/>
            </a:solidFill>
            <a:prstDash val="solid"/>
            <a:headEnd type="none" len="sm" w="sm"/>
            <a:tailEnd type="arrow" len="sm" w="med"/>
          </a:ln>
        </p:spPr>
      </p:sp>
      <p:sp>
        <p:nvSpPr>
          <p:cNvPr name="AutoShape 40" id="40"/>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41" id="41"/>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208731" y="445327"/>
            <a:ext cx="15338977" cy="1479909"/>
            <a:chOff x="0" y="0"/>
            <a:chExt cx="2255842" cy="217644"/>
          </a:xfrm>
        </p:grpSpPr>
        <p:sp>
          <p:nvSpPr>
            <p:cNvPr name="Freeform 3" id="3"/>
            <p:cNvSpPr/>
            <p:nvPr/>
          </p:nvSpPr>
          <p:spPr>
            <a:xfrm flipH="false" flipV="false" rot="0">
              <a:off x="0" y="0"/>
              <a:ext cx="2255842" cy="217644"/>
            </a:xfrm>
            <a:custGeom>
              <a:avLst/>
              <a:gdLst/>
              <a:ahLst/>
              <a:cxnLst/>
              <a:rect r="r" b="b" t="t" l="l"/>
              <a:pathLst>
                <a:path h="217644" w="2255842">
                  <a:moveTo>
                    <a:pt x="2052642" y="0"/>
                  </a:moveTo>
                  <a:cubicBezTo>
                    <a:pt x="2164867" y="0"/>
                    <a:pt x="2255842" y="48721"/>
                    <a:pt x="2255842" y="108822"/>
                  </a:cubicBezTo>
                  <a:cubicBezTo>
                    <a:pt x="2255842" y="168923"/>
                    <a:pt x="2164867" y="217644"/>
                    <a:pt x="2052642" y="217644"/>
                  </a:cubicBezTo>
                  <a:lnTo>
                    <a:pt x="203200" y="217644"/>
                  </a:lnTo>
                  <a:cubicBezTo>
                    <a:pt x="90976" y="217644"/>
                    <a:pt x="0" y="168923"/>
                    <a:pt x="0" y="108822"/>
                  </a:cubicBezTo>
                  <a:cubicBezTo>
                    <a:pt x="0" y="48721"/>
                    <a:pt x="90976" y="0"/>
                    <a:pt x="203200" y="0"/>
                  </a:cubicBezTo>
                  <a:close/>
                </a:path>
              </a:pathLst>
            </a:custGeom>
            <a:solidFill>
              <a:srgbClr val="000000">
                <a:alpha val="0"/>
              </a:srgbClr>
            </a:solidFill>
            <a:ln w="38100" cap="sq">
              <a:solidFill>
                <a:srgbClr val="F4A633"/>
              </a:solidFill>
              <a:prstDash val="solid"/>
              <a:miter/>
            </a:ln>
          </p:spPr>
        </p:sp>
        <p:sp>
          <p:nvSpPr>
            <p:cNvPr name="TextBox 4" id="4"/>
            <p:cNvSpPr txBox="true"/>
            <p:nvPr/>
          </p:nvSpPr>
          <p:spPr>
            <a:xfrm>
              <a:off x="0" y="-38100"/>
              <a:ext cx="2255842" cy="25574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90601" y="653374"/>
            <a:ext cx="18098711"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SYSTEM ARCHITECTURAL DESIGN</a:t>
            </a:r>
          </a:p>
        </p:txBody>
      </p:sp>
      <p:sp>
        <p:nvSpPr>
          <p:cNvPr name="TextBox 6" id="6"/>
          <p:cNvSpPr txBox="true"/>
          <p:nvPr/>
        </p:nvSpPr>
        <p:spPr>
          <a:xfrm rot="0">
            <a:off x="2294277" y="2147514"/>
            <a:ext cx="14701749" cy="6560186"/>
          </a:xfrm>
          <a:prstGeom prst="rect">
            <a:avLst/>
          </a:prstGeom>
        </p:spPr>
        <p:txBody>
          <a:bodyPr anchor="t" rtlCol="false" tIns="0" lIns="0" bIns="0" rIns="0">
            <a:spAutoFit/>
          </a:bodyPr>
          <a:lstStyle/>
          <a:p>
            <a:pPr marL="669283" indent="-334641" lvl="1">
              <a:lnSpc>
                <a:spcPts val="4339"/>
              </a:lnSpc>
              <a:buFont typeface="Arial"/>
              <a:buChar char="•"/>
            </a:pPr>
            <a:r>
              <a:rPr lang="en-US" sz="3099">
                <a:solidFill>
                  <a:srgbClr val="FFFFFF"/>
                </a:solidFill>
                <a:latin typeface="Futura Bold"/>
              </a:rPr>
              <a:t>Decentralized Land Registry: </a:t>
            </a:r>
            <a:r>
              <a:rPr lang="en-US" sz="3099">
                <a:solidFill>
                  <a:srgbClr val="FFFFFF"/>
                </a:solidFill>
                <a:latin typeface="Futura"/>
              </a:rPr>
              <a:t>The system utilizes blockchain technology to create a decentralized and tamper-proof land registry. This ensures the reliability of property ownership records.</a:t>
            </a:r>
          </a:p>
          <a:p>
            <a:pPr>
              <a:lnSpc>
                <a:spcPts val="4339"/>
              </a:lnSpc>
            </a:pPr>
          </a:p>
          <a:p>
            <a:pPr marL="669283" indent="-334641" lvl="1">
              <a:lnSpc>
                <a:spcPts val="4339"/>
              </a:lnSpc>
              <a:buFont typeface="Arial"/>
              <a:buChar char="•"/>
            </a:pPr>
            <a:r>
              <a:rPr lang="en-US" sz="3099">
                <a:solidFill>
                  <a:srgbClr val="FFFFFF"/>
                </a:solidFill>
                <a:latin typeface="Futura Bold"/>
              </a:rPr>
              <a:t>Buyer Dashboard: </a:t>
            </a:r>
            <a:r>
              <a:rPr lang="en-US" sz="3099">
                <a:solidFill>
                  <a:srgbClr val="FFFFFF"/>
                </a:solidFill>
                <a:latin typeface="Futura"/>
              </a:rPr>
              <a:t>This user interface allows potential buyers to view available lands for purchase.</a:t>
            </a:r>
          </a:p>
          <a:p>
            <a:pPr>
              <a:lnSpc>
                <a:spcPts val="4339"/>
              </a:lnSpc>
            </a:pPr>
          </a:p>
          <a:p>
            <a:pPr marL="669283" indent="-334641" lvl="1">
              <a:lnSpc>
                <a:spcPts val="4339"/>
              </a:lnSpc>
              <a:buFont typeface="Arial"/>
              <a:buChar char="•"/>
            </a:pPr>
            <a:r>
              <a:rPr lang="en-US" sz="3099">
                <a:solidFill>
                  <a:srgbClr val="FFFFFF"/>
                </a:solidFill>
                <a:latin typeface="Futura Bold"/>
              </a:rPr>
              <a:t>Seller Dashboard:</a:t>
            </a:r>
            <a:r>
              <a:rPr lang="en-US" sz="3099">
                <a:solidFill>
                  <a:srgbClr val="FFFFFF"/>
                </a:solidFill>
                <a:latin typeface="Futura"/>
              </a:rPr>
              <a:t> This user interface enables sellers to post lands they are willing to sell.</a:t>
            </a:r>
          </a:p>
          <a:p>
            <a:pPr>
              <a:lnSpc>
                <a:spcPts val="4339"/>
              </a:lnSpc>
            </a:pPr>
          </a:p>
          <a:p>
            <a:pPr marL="669283" indent="-334641" lvl="1">
              <a:lnSpc>
                <a:spcPts val="4339"/>
              </a:lnSpc>
              <a:buFont typeface="Arial"/>
              <a:buChar char="•"/>
            </a:pPr>
            <a:r>
              <a:rPr lang="en-US" sz="3099">
                <a:solidFill>
                  <a:srgbClr val="FFFFFF"/>
                </a:solidFill>
                <a:latin typeface="Futura Bold"/>
              </a:rPr>
              <a:t>Land Inspector Dashboard: </a:t>
            </a:r>
            <a:r>
              <a:rPr lang="en-US" sz="3099">
                <a:solidFill>
                  <a:srgbClr val="FFFFFF"/>
                </a:solidFill>
                <a:latin typeface="Futura"/>
              </a:rPr>
              <a:t>This user interface allows a land inspector, which is a government entity, to verify lands and authorize sales.</a:t>
            </a:r>
          </a:p>
        </p:txBody>
      </p:sp>
      <p:sp>
        <p:nvSpPr>
          <p:cNvPr name="Freeform 7" id="7"/>
          <p:cNvSpPr/>
          <p:nvPr/>
        </p:nvSpPr>
        <p:spPr>
          <a:xfrm flipH="false" flipV="false" rot="0">
            <a:off x="1787990" y="2613376"/>
            <a:ext cx="917325" cy="1027815"/>
          </a:xfrm>
          <a:custGeom>
            <a:avLst/>
            <a:gdLst/>
            <a:ahLst/>
            <a:cxnLst/>
            <a:rect r="r" b="b" t="t" l="l"/>
            <a:pathLst>
              <a:path h="1027815" w="917325">
                <a:moveTo>
                  <a:pt x="0" y="0"/>
                </a:moveTo>
                <a:lnTo>
                  <a:pt x="917325" y="0"/>
                </a:lnTo>
                <a:lnTo>
                  <a:pt x="917325" y="1027816"/>
                </a:lnTo>
                <a:lnTo>
                  <a:pt x="0" y="10278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787990" y="4461704"/>
            <a:ext cx="917325" cy="1027815"/>
          </a:xfrm>
          <a:custGeom>
            <a:avLst/>
            <a:gdLst/>
            <a:ahLst/>
            <a:cxnLst/>
            <a:rect r="r" b="b" t="t" l="l"/>
            <a:pathLst>
              <a:path h="1027815" w="917325">
                <a:moveTo>
                  <a:pt x="0" y="0"/>
                </a:moveTo>
                <a:lnTo>
                  <a:pt x="917325" y="0"/>
                </a:lnTo>
                <a:lnTo>
                  <a:pt x="917325" y="1027815"/>
                </a:lnTo>
                <a:lnTo>
                  <a:pt x="0" y="10278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787990" y="6175319"/>
            <a:ext cx="917325" cy="1027815"/>
          </a:xfrm>
          <a:custGeom>
            <a:avLst/>
            <a:gdLst/>
            <a:ahLst/>
            <a:cxnLst/>
            <a:rect r="r" b="b" t="t" l="l"/>
            <a:pathLst>
              <a:path h="1027815" w="917325">
                <a:moveTo>
                  <a:pt x="0" y="0"/>
                </a:moveTo>
                <a:lnTo>
                  <a:pt x="917325" y="0"/>
                </a:lnTo>
                <a:lnTo>
                  <a:pt x="917325" y="1027815"/>
                </a:lnTo>
                <a:lnTo>
                  <a:pt x="0" y="10278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87990" y="7888934"/>
            <a:ext cx="917325" cy="1027815"/>
          </a:xfrm>
          <a:custGeom>
            <a:avLst/>
            <a:gdLst/>
            <a:ahLst/>
            <a:cxnLst/>
            <a:rect r="r" b="b" t="t" l="l"/>
            <a:pathLst>
              <a:path h="1027815" w="917325">
                <a:moveTo>
                  <a:pt x="0" y="0"/>
                </a:moveTo>
                <a:lnTo>
                  <a:pt x="917325" y="0"/>
                </a:lnTo>
                <a:lnTo>
                  <a:pt x="917325" y="1027815"/>
                </a:lnTo>
                <a:lnTo>
                  <a:pt x="0" y="10278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11</a:t>
            </a:r>
          </a:p>
        </p:txBody>
      </p:sp>
      <p:sp>
        <p:nvSpPr>
          <p:cNvPr name="AutoShape 12" id="12"/>
          <p:cNvSpPr/>
          <p:nvPr/>
        </p:nvSpPr>
        <p:spPr>
          <a:xfrm flipV="true">
            <a:off x="17259300" y="-156927"/>
            <a:ext cx="0" cy="10443927"/>
          </a:xfrm>
          <a:prstGeom prst="line">
            <a:avLst/>
          </a:prstGeom>
          <a:ln cap="flat" w="133350">
            <a:solidFill>
              <a:srgbClr val="F4A633"/>
            </a:solidFill>
            <a:prstDash val="solid"/>
            <a:headEnd type="none" len="sm" w="sm"/>
            <a:tailEnd type="none" len="sm" w="sm"/>
          </a:ln>
        </p:spPr>
      </p:sp>
      <p:grpSp>
        <p:nvGrpSpPr>
          <p:cNvPr name="Group 13" id="13"/>
          <p:cNvGrpSpPr/>
          <p:nvPr/>
        </p:nvGrpSpPr>
        <p:grpSpPr>
          <a:xfrm rot="0">
            <a:off x="0" y="9307895"/>
            <a:ext cx="18288000" cy="979105"/>
            <a:chOff x="0" y="0"/>
            <a:chExt cx="4816593" cy="257871"/>
          </a:xfrm>
        </p:grpSpPr>
        <p:sp>
          <p:nvSpPr>
            <p:cNvPr name="Freeform 14" id="14"/>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15" id="15"/>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17" id="17"/>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18" id="18"/>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19" id="19"/>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20" id="20"/>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21" id="21"/>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LIVE DEMO</a:t>
            </a:r>
          </a:p>
        </p:txBody>
      </p:sp>
      <p:sp>
        <p:nvSpPr>
          <p:cNvPr name="TextBox 22" id="22"/>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23" id="23"/>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24" id="24"/>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25" id="25"/>
          <p:cNvSpPr/>
          <p:nvPr/>
        </p:nvSpPr>
        <p:spPr>
          <a:xfrm>
            <a:off x="6934512" y="9778397"/>
            <a:ext cx="454199" cy="0"/>
          </a:xfrm>
          <a:prstGeom prst="line">
            <a:avLst/>
          </a:prstGeom>
          <a:ln cap="flat" w="38100">
            <a:solidFill>
              <a:srgbClr val="000000"/>
            </a:solidFill>
            <a:prstDash val="solid"/>
            <a:headEnd type="none" len="sm" w="sm"/>
            <a:tailEnd type="arrow" len="sm" w="med"/>
          </a:ln>
        </p:spPr>
      </p:sp>
      <p:sp>
        <p:nvSpPr>
          <p:cNvPr name="AutoShape 26" id="26"/>
          <p:cNvSpPr/>
          <p:nvPr/>
        </p:nvSpPr>
        <p:spPr>
          <a:xfrm>
            <a:off x="9295731" y="9759347"/>
            <a:ext cx="454199" cy="0"/>
          </a:xfrm>
          <a:prstGeom prst="line">
            <a:avLst/>
          </a:prstGeom>
          <a:ln cap="flat" w="38100">
            <a:solidFill>
              <a:srgbClr val="000000"/>
            </a:solidFill>
            <a:prstDash val="solid"/>
            <a:headEnd type="none" len="sm" w="sm"/>
            <a:tailEnd type="arrow" len="sm" w="med"/>
          </a:ln>
        </p:spPr>
      </p:sp>
      <p:sp>
        <p:nvSpPr>
          <p:cNvPr name="AutoShape 27" id="27"/>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28" id="28"/>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208731" y="445327"/>
            <a:ext cx="15338977" cy="1479909"/>
            <a:chOff x="0" y="0"/>
            <a:chExt cx="2255842" cy="217644"/>
          </a:xfrm>
        </p:grpSpPr>
        <p:sp>
          <p:nvSpPr>
            <p:cNvPr name="Freeform 3" id="3"/>
            <p:cNvSpPr/>
            <p:nvPr/>
          </p:nvSpPr>
          <p:spPr>
            <a:xfrm flipH="false" flipV="false" rot="0">
              <a:off x="0" y="0"/>
              <a:ext cx="2255842" cy="217644"/>
            </a:xfrm>
            <a:custGeom>
              <a:avLst/>
              <a:gdLst/>
              <a:ahLst/>
              <a:cxnLst/>
              <a:rect r="r" b="b" t="t" l="l"/>
              <a:pathLst>
                <a:path h="217644" w="2255842">
                  <a:moveTo>
                    <a:pt x="2052642" y="0"/>
                  </a:moveTo>
                  <a:cubicBezTo>
                    <a:pt x="2164867" y="0"/>
                    <a:pt x="2255842" y="48721"/>
                    <a:pt x="2255842" y="108822"/>
                  </a:cubicBezTo>
                  <a:cubicBezTo>
                    <a:pt x="2255842" y="168923"/>
                    <a:pt x="2164867" y="217644"/>
                    <a:pt x="2052642" y="217644"/>
                  </a:cubicBezTo>
                  <a:lnTo>
                    <a:pt x="203200" y="217644"/>
                  </a:lnTo>
                  <a:cubicBezTo>
                    <a:pt x="90976" y="217644"/>
                    <a:pt x="0" y="168923"/>
                    <a:pt x="0" y="108822"/>
                  </a:cubicBezTo>
                  <a:cubicBezTo>
                    <a:pt x="0" y="48721"/>
                    <a:pt x="90976" y="0"/>
                    <a:pt x="203200" y="0"/>
                  </a:cubicBezTo>
                  <a:close/>
                </a:path>
              </a:pathLst>
            </a:custGeom>
            <a:solidFill>
              <a:srgbClr val="000000">
                <a:alpha val="0"/>
              </a:srgbClr>
            </a:solidFill>
            <a:ln w="38100" cap="sq">
              <a:solidFill>
                <a:srgbClr val="F4A633"/>
              </a:solidFill>
              <a:prstDash val="solid"/>
              <a:miter/>
            </a:ln>
          </p:spPr>
        </p:sp>
        <p:sp>
          <p:nvSpPr>
            <p:cNvPr name="TextBox 4" id="4"/>
            <p:cNvSpPr txBox="true"/>
            <p:nvPr/>
          </p:nvSpPr>
          <p:spPr>
            <a:xfrm>
              <a:off x="0" y="-38100"/>
              <a:ext cx="2255842" cy="25574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793500" y="0"/>
            <a:ext cx="4419799" cy="10901694"/>
            <a:chOff x="0" y="0"/>
            <a:chExt cx="1164062" cy="2871228"/>
          </a:xfrm>
        </p:grpSpPr>
        <p:sp>
          <p:nvSpPr>
            <p:cNvPr name="Freeform 6" id="6"/>
            <p:cNvSpPr/>
            <p:nvPr/>
          </p:nvSpPr>
          <p:spPr>
            <a:xfrm flipH="false" flipV="false" rot="0">
              <a:off x="0" y="0"/>
              <a:ext cx="1164062" cy="2871228"/>
            </a:xfrm>
            <a:custGeom>
              <a:avLst/>
              <a:gdLst/>
              <a:ahLst/>
              <a:cxnLst/>
              <a:rect r="r" b="b" t="t" l="l"/>
              <a:pathLst>
                <a:path h="2871228" w="1164062">
                  <a:moveTo>
                    <a:pt x="203200" y="0"/>
                  </a:moveTo>
                  <a:lnTo>
                    <a:pt x="1164062" y="0"/>
                  </a:lnTo>
                  <a:lnTo>
                    <a:pt x="960862" y="2871228"/>
                  </a:lnTo>
                  <a:lnTo>
                    <a:pt x="0" y="2871228"/>
                  </a:lnTo>
                  <a:lnTo>
                    <a:pt x="203200" y="0"/>
                  </a:lnTo>
                  <a:close/>
                </a:path>
              </a:pathLst>
            </a:custGeom>
            <a:solidFill>
              <a:srgbClr val="FFFFFF"/>
            </a:solidFill>
          </p:spPr>
        </p:sp>
        <p:sp>
          <p:nvSpPr>
            <p:cNvPr name="TextBox 7" id="7"/>
            <p:cNvSpPr txBox="true"/>
            <p:nvPr/>
          </p:nvSpPr>
          <p:spPr>
            <a:xfrm>
              <a:off x="101600" y="-38100"/>
              <a:ext cx="960862" cy="290932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640050" y="2659041"/>
            <a:ext cx="14693261" cy="6599259"/>
          </a:xfrm>
          <a:prstGeom prst="rect">
            <a:avLst/>
          </a:prstGeom>
        </p:spPr>
        <p:txBody>
          <a:bodyPr anchor="t" rtlCol="false" tIns="0" lIns="0" bIns="0" rIns="0">
            <a:spAutoFit/>
          </a:bodyPr>
          <a:lstStyle/>
          <a:p>
            <a:pPr marL="673346" indent="-336673" lvl="1">
              <a:lnSpc>
                <a:spcPts val="4366"/>
              </a:lnSpc>
              <a:buFont typeface="Arial"/>
              <a:buChar char="•"/>
            </a:pPr>
            <a:r>
              <a:rPr lang="en-US" sz="3118">
                <a:solidFill>
                  <a:srgbClr val="FFFFFF"/>
                </a:solidFill>
                <a:latin typeface="Futura Bold"/>
              </a:rPr>
              <a:t>Truffle: </a:t>
            </a:r>
            <a:r>
              <a:rPr lang="en-US" sz="3118">
                <a:solidFill>
                  <a:srgbClr val="FFFFFF"/>
                </a:solidFill>
                <a:latin typeface="Futura"/>
              </a:rPr>
              <a:t>Development environment, testing framework, and asset pipeline for Ethereum.</a:t>
            </a:r>
          </a:p>
          <a:p>
            <a:pPr marL="1346692" indent="-448897" lvl="2">
              <a:lnSpc>
                <a:spcPts val="4366"/>
              </a:lnSpc>
              <a:buFont typeface="Arial"/>
              <a:buChar char="⚬"/>
            </a:pPr>
            <a:r>
              <a:rPr lang="en-US" sz="3118">
                <a:solidFill>
                  <a:srgbClr val="FFFFFF"/>
                </a:solidFill>
                <a:latin typeface="Futura Bold"/>
              </a:rPr>
              <a:t>Used to develop and deploy smart contracts for the land registration system.</a:t>
            </a:r>
          </a:p>
          <a:p>
            <a:pPr marL="1346692" indent="-448897" lvl="2">
              <a:lnSpc>
                <a:spcPts val="4366"/>
              </a:lnSpc>
              <a:buFont typeface="Arial"/>
              <a:buChar char="⚬"/>
            </a:pPr>
            <a:r>
              <a:rPr lang="en-US" sz="3118">
                <a:solidFill>
                  <a:srgbClr val="FFFFFF"/>
                </a:solidFill>
                <a:latin typeface="Futura Bold"/>
              </a:rPr>
              <a:t>Helps in coding, compiling, and testing the smart contracts.</a:t>
            </a:r>
          </a:p>
          <a:p>
            <a:pPr>
              <a:lnSpc>
                <a:spcPts val="4366"/>
              </a:lnSpc>
            </a:pPr>
          </a:p>
          <a:p>
            <a:pPr marL="673346" indent="-336673" lvl="1">
              <a:lnSpc>
                <a:spcPts val="4366"/>
              </a:lnSpc>
              <a:buFont typeface="Arial"/>
              <a:buChar char="•"/>
            </a:pPr>
            <a:r>
              <a:rPr lang="en-US" sz="3118">
                <a:solidFill>
                  <a:srgbClr val="FFFFFF"/>
                </a:solidFill>
                <a:latin typeface="Futura Bold"/>
              </a:rPr>
              <a:t>Ganache:</a:t>
            </a:r>
          </a:p>
          <a:p>
            <a:pPr marL="1346692" indent="-448897" lvl="2">
              <a:lnSpc>
                <a:spcPts val="4366"/>
              </a:lnSpc>
              <a:buFont typeface="Arial"/>
              <a:buChar char="⚬"/>
            </a:pPr>
            <a:r>
              <a:rPr lang="en-US" sz="3118">
                <a:solidFill>
                  <a:srgbClr val="FFFFFF"/>
                </a:solidFill>
                <a:latin typeface="Futura Bold"/>
              </a:rPr>
              <a:t>Personal blockchain for Ethereum development.</a:t>
            </a:r>
          </a:p>
          <a:p>
            <a:pPr marL="1346692" indent="-448897" lvl="2">
              <a:lnSpc>
                <a:spcPts val="4366"/>
              </a:lnSpc>
              <a:buFont typeface="Arial"/>
              <a:buChar char="⚬"/>
            </a:pPr>
            <a:r>
              <a:rPr lang="en-US" sz="3118">
                <a:solidFill>
                  <a:srgbClr val="FFFFFF"/>
                </a:solidFill>
                <a:latin typeface="Futura Bold"/>
              </a:rPr>
              <a:t>Provides a local blockchain environment for testing and simulating smart contract execution.</a:t>
            </a:r>
          </a:p>
          <a:p>
            <a:pPr marL="1346692" indent="-448897" lvl="2">
              <a:lnSpc>
                <a:spcPts val="4366"/>
              </a:lnSpc>
              <a:buFont typeface="Arial"/>
              <a:buChar char="⚬"/>
            </a:pPr>
            <a:r>
              <a:rPr lang="en-US" sz="3118">
                <a:solidFill>
                  <a:srgbClr val="FFFFFF"/>
                </a:solidFill>
                <a:latin typeface="Futura Bold"/>
              </a:rPr>
              <a:t>Allows developers to test smart contracts before deploying them to a “test” ethereum network.</a:t>
            </a:r>
          </a:p>
          <a:p>
            <a:pPr>
              <a:lnSpc>
                <a:spcPts val="4366"/>
              </a:lnSpc>
            </a:pPr>
          </a:p>
        </p:txBody>
      </p:sp>
      <p:sp>
        <p:nvSpPr>
          <p:cNvPr name="Freeform 9" id="9"/>
          <p:cNvSpPr/>
          <p:nvPr/>
        </p:nvSpPr>
        <p:spPr>
          <a:xfrm flipH="false" flipV="false" rot="0">
            <a:off x="15750114" y="2966883"/>
            <a:ext cx="1640299" cy="1632138"/>
          </a:xfrm>
          <a:custGeom>
            <a:avLst/>
            <a:gdLst/>
            <a:ahLst/>
            <a:cxnLst/>
            <a:rect r="r" b="b" t="t" l="l"/>
            <a:pathLst>
              <a:path h="1632138" w="1640299">
                <a:moveTo>
                  <a:pt x="0" y="0"/>
                </a:moveTo>
                <a:lnTo>
                  <a:pt x="1640299" y="0"/>
                </a:lnTo>
                <a:lnTo>
                  <a:pt x="1640299" y="1632138"/>
                </a:lnTo>
                <a:lnTo>
                  <a:pt x="0" y="1632138"/>
                </a:lnTo>
                <a:lnTo>
                  <a:pt x="0" y="0"/>
                </a:lnTo>
                <a:close/>
              </a:path>
            </a:pathLst>
          </a:custGeom>
          <a:blipFill>
            <a:blip r:embed="rId2"/>
            <a:stretch>
              <a:fillRect l="0" t="0" r="0" b="0"/>
            </a:stretch>
          </a:blipFill>
        </p:spPr>
      </p:sp>
      <p:sp>
        <p:nvSpPr>
          <p:cNvPr name="Freeform 10" id="10"/>
          <p:cNvSpPr/>
          <p:nvPr/>
        </p:nvSpPr>
        <p:spPr>
          <a:xfrm flipH="false" flipV="false" rot="0">
            <a:off x="15146017" y="6180115"/>
            <a:ext cx="2848493" cy="2138014"/>
          </a:xfrm>
          <a:custGeom>
            <a:avLst/>
            <a:gdLst/>
            <a:ahLst/>
            <a:cxnLst/>
            <a:rect r="r" b="b" t="t" l="l"/>
            <a:pathLst>
              <a:path h="2138014" w="2848493">
                <a:moveTo>
                  <a:pt x="0" y="0"/>
                </a:moveTo>
                <a:lnTo>
                  <a:pt x="2848493" y="0"/>
                </a:lnTo>
                <a:lnTo>
                  <a:pt x="2848493" y="2138015"/>
                </a:lnTo>
                <a:lnTo>
                  <a:pt x="0" y="2138015"/>
                </a:lnTo>
                <a:lnTo>
                  <a:pt x="0" y="0"/>
                </a:lnTo>
                <a:close/>
              </a:path>
            </a:pathLst>
          </a:custGeom>
          <a:blipFill>
            <a:blip r:embed="rId3"/>
            <a:stretch>
              <a:fillRect l="0" t="0" r="0" b="0"/>
            </a:stretch>
          </a:blipFill>
        </p:spPr>
      </p:sp>
      <p:sp>
        <p:nvSpPr>
          <p:cNvPr name="TextBox 11" id="11"/>
          <p:cNvSpPr txBox="true"/>
          <p:nvPr/>
        </p:nvSpPr>
        <p:spPr>
          <a:xfrm rot="0">
            <a:off x="490601" y="653374"/>
            <a:ext cx="18098711"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SYSTEM ARCHITECTURAL DESIGN</a:t>
            </a:r>
          </a:p>
        </p:txBody>
      </p:sp>
      <p:sp>
        <p:nvSpPr>
          <p:cNvPr name="TextBox 12" id="12"/>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12</a:t>
            </a:r>
          </a:p>
        </p:txBody>
      </p:sp>
      <p:grpSp>
        <p:nvGrpSpPr>
          <p:cNvPr name="Group 13" id="13"/>
          <p:cNvGrpSpPr/>
          <p:nvPr/>
        </p:nvGrpSpPr>
        <p:grpSpPr>
          <a:xfrm rot="0">
            <a:off x="0" y="9307895"/>
            <a:ext cx="18288000" cy="979105"/>
            <a:chOff x="0" y="0"/>
            <a:chExt cx="4816593" cy="257871"/>
          </a:xfrm>
        </p:grpSpPr>
        <p:sp>
          <p:nvSpPr>
            <p:cNvPr name="Freeform 14" id="14"/>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15" id="15"/>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17" id="17"/>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18" id="18"/>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19" id="19"/>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20" id="20"/>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21" id="21"/>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LIVE DEMO</a:t>
            </a:r>
          </a:p>
        </p:txBody>
      </p:sp>
      <p:sp>
        <p:nvSpPr>
          <p:cNvPr name="TextBox 22" id="22"/>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23" id="23"/>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24" id="24"/>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25" id="25"/>
          <p:cNvSpPr/>
          <p:nvPr/>
        </p:nvSpPr>
        <p:spPr>
          <a:xfrm>
            <a:off x="6934512" y="9778397"/>
            <a:ext cx="454199" cy="0"/>
          </a:xfrm>
          <a:prstGeom prst="line">
            <a:avLst/>
          </a:prstGeom>
          <a:ln cap="flat" w="38100">
            <a:solidFill>
              <a:srgbClr val="000000"/>
            </a:solidFill>
            <a:prstDash val="solid"/>
            <a:headEnd type="none" len="sm" w="sm"/>
            <a:tailEnd type="arrow" len="sm" w="med"/>
          </a:ln>
        </p:spPr>
      </p:sp>
      <p:sp>
        <p:nvSpPr>
          <p:cNvPr name="AutoShape 26" id="26"/>
          <p:cNvSpPr/>
          <p:nvPr/>
        </p:nvSpPr>
        <p:spPr>
          <a:xfrm>
            <a:off x="9295731" y="9759347"/>
            <a:ext cx="454199" cy="0"/>
          </a:xfrm>
          <a:prstGeom prst="line">
            <a:avLst/>
          </a:prstGeom>
          <a:ln cap="flat" w="38100">
            <a:solidFill>
              <a:srgbClr val="000000"/>
            </a:solidFill>
            <a:prstDash val="solid"/>
            <a:headEnd type="none" len="sm" w="sm"/>
            <a:tailEnd type="arrow" len="sm" w="med"/>
          </a:ln>
        </p:spPr>
      </p:sp>
      <p:sp>
        <p:nvSpPr>
          <p:cNvPr name="AutoShape 27" id="27"/>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28" id="28"/>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3.xml><?xml version="1.0" encoding="utf-8"?>
<p:sld xmlns:p="http://schemas.openxmlformats.org/presentationml/2006/main" xmlns:a="http://schemas.openxmlformats.org/drawingml/2006/main">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227781" y="457843"/>
            <a:ext cx="14988038" cy="1644704"/>
            <a:chOff x="0" y="0"/>
            <a:chExt cx="2204231" cy="241880"/>
          </a:xfrm>
        </p:grpSpPr>
        <p:sp>
          <p:nvSpPr>
            <p:cNvPr name="Freeform 3" id="3"/>
            <p:cNvSpPr/>
            <p:nvPr/>
          </p:nvSpPr>
          <p:spPr>
            <a:xfrm flipH="false" flipV="false" rot="0">
              <a:off x="0" y="0"/>
              <a:ext cx="2204231" cy="241880"/>
            </a:xfrm>
            <a:custGeom>
              <a:avLst/>
              <a:gdLst/>
              <a:ahLst/>
              <a:cxnLst/>
              <a:rect r="r" b="b" t="t" l="l"/>
              <a:pathLst>
                <a:path h="241880" w="2204231">
                  <a:moveTo>
                    <a:pt x="2001031" y="0"/>
                  </a:moveTo>
                  <a:cubicBezTo>
                    <a:pt x="2113256" y="0"/>
                    <a:pt x="2204231" y="54147"/>
                    <a:pt x="2204231" y="120940"/>
                  </a:cubicBezTo>
                  <a:cubicBezTo>
                    <a:pt x="2204231" y="187733"/>
                    <a:pt x="2113256" y="241880"/>
                    <a:pt x="2001031"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4" id="4"/>
            <p:cNvSpPr txBox="true"/>
            <p:nvPr/>
          </p:nvSpPr>
          <p:spPr>
            <a:xfrm>
              <a:off x="0" y="-38100"/>
              <a:ext cx="2204231" cy="27998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173394" y="3676448"/>
            <a:ext cx="13231883" cy="977145"/>
            <a:chOff x="0" y="0"/>
            <a:chExt cx="3484940" cy="257355"/>
          </a:xfrm>
        </p:grpSpPr>
        <p:sp>
          <p:nvSpPr>
            <p:cNvPr name="Freeform 6" id="6"/>
            <p:cNvSpPr/>
            <p:nvPr/>
          </p:nvSpPr>
          <p:spPr>
            <a:xfrm flipH="false" flipV="false" rot="0">
              <a:off x="0" y="0"/>
              <a:ext cx="3484940" cy="257355"/>
            </a:xfrm>
            <a:custGeom>
              <a:avLst/>
              <a:gdLst/>
              <a:ahLst/>
              <a:cxnLst/>
              <a:rect r="r" b="b" t="t" l="l"/>
              <a:pathLst>
                <a:path h="257355" w="3484940">
                  <a:moveTo>
                    <a:pt x="29840" y="0"/>
                  </a:moveTo>
                  <a:lnTo>
                    <a:pt x="3455100" y="0"/>
                  </a:lnTo>
                  <a:cubicBezTo>
                    <a:pt x="3471581" y="0"/>
                    <a:pt x="3484940" y="13360"/>
                    <a:pt x="3484940" y="29840"/>
                  </a:cubicBezTo>
                  <a:lnTo>
                    <a:pt x="3484940" y="227515"/>
                  </a:lnTo>
                  <a:cubicBezTo>
                    <a:pt x="3484940" y="243995"/>
                    <a:pt x="3471581" y="257355"/>
                    <a:pt x="3455100" y="257355"/>
                  </a:cubicBezTo>
                  <a:lnTo>
                    <a:pt x="29840" y="257355"/>
                  </a:lnTo>
                  <a:cubicBezTo>
                    <a:pt x="13360" y="257355"/>
                    <a:pt x="0" y="243995"/>
                    <a:pt x="0" y="227515"/>
                  </a:cubicBezTo>
                  <a:lnTo>
                    <a:pt x="0" y="29840"/>
                  </a:lnTo>
                  <a:cubicBezTo>
                    <a:pt x="0" y="13360"/>
                    <a:pt x="13360" y="0"/>
                    <a:pt x="29840" y="0"/>
                  </a:cubicBezTo>
                  <a:close/>
                </a:path>
              </a:pathLst>
            </a:custGeom>
            <a:solidFill>
              <a:srgbClr val="F4A633"/>
            </a:solidFill>
          </p:spPr>
        </p:sp>
        <p:sp>
          <p:nvSpPr>
            <p:cNvPr name="TextBox 7" id="7"/>
            <p:cNvSpPr txBox="true"/>
            <p:nvPr/>
          </p:nvSpPr>
          <p:spPr>
            <a:xfrm>
              <a:off x="0" y="-38100"/>
              <a:ext cx="3484940" cy="29545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538226" y="653374"/>
            <a:ext cx="18098711"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SMART CONTRACT DESIGN</a:t>
            </a:r>
          </a:p>
        </p:txBody>
      </p:sp>
      <p:grpSp>
        <p:nvGrpSpPr>
          <p:cNvPr name="Group 9" id="9"/>
          <p:cNvGrpSpPr/>
          <p:nvPr/>
        </p:nvGrpSpPr>
        <p:grpSpPr>
          <a:xfrm rot="0">
            <a:off x="2173394" y="4730926"/>
            <a:ext cx="9602961" cy="977145"/>
            <a:chOff x="0" y="0"/>
            <a:chExt cx="2529175" cy="257355"/>
          </a:xfrm>
        </p:grpSpPr>
        <p:sp>
          <p:nvSpPr>
            <p:cNvPr name="Freeform 10" id="10"/>
            <p:cNvSpPr/>
            <p:nvPr/>
          </p:nvSpPr>
          <p:spPr>
            <a:xfrm flipH="false" flipV="false" rot="0">
              <a:off x="0" y="0"/>
              <a:ext cx="2529175" cy="257355"/>
            </a:xfrm>
            <a:custGeom>
              <a:avLst/>
              <a:gdLst/>
              <a:ahLst/>
              <a:cxnLst/>
              <a:rect r="r" b="b" t="t" l="l"/>
              <a:pathLst>
                <a:path h="257355" w="2529175">
                  <a:moveTo>
                    <a:pt x="41116" y="0"/>
                  </a:moveTo>
                  <a:lnTo>
                    <a:pt x="2488059" y="0"/>
                  </a:lnTo>
                  <a:cubicBezTo>
                    <a:pt x="2510767" y="0"/>
                    <a:pt x="2529175" y="18408"/>
                    <a:pt x="2529175" y="41116"/>
                  </a:cubicBezTo>
                  <a:lnTo>
                    <a:pt x="2529175" y="216239"/>
                  </a:lnTo>
                  <a:cubicBezTo>
                    <a:pt x="2529175" y="227144"/>
                    <a:pt x="2524843" y="237602"/>
                    <a:pt x="2517132" y="245312"/>
                  </a:cubicBezTo>
                  <a:cubicBezTo>
                    <a:pt x="2509421" y="253023"/>
                    <a:pt x="2498963" y="257355"/>
                    <a:pt x="2488059" y="257355"/>
                  </a:cubicBezTo>
                  <a:lnTo>
                    <a:pt x="41116" y="257355"/>
                  </a:lnTo>
                  <a:cubicBezTo>
                    <a:pt x="18408" y="257355"/>
                    <a:pt x="0" y="238947"/>
                    <a:pt x="0" y="216239"/>
                  </a:cubicBezTo>
                  <a:lnTo>
                    <a:pt x="0" y="41116"/>
                  </a:lnTo>
                  <a:cubicBezTo>
                    <a:pt x="0" y="18408"/>
                    <a:pt x="18408" y="0"/>
                    <a:pt x="41116" y="0"/>
                  </a:cubicBezTo>
                  <a:close/>
                </a:path>
              </a:pathLst>
            </a:custGeom>
            <a:solidFill>
              <a:srgbClr val="F4A633"/>
            </a:solidFill>
          </p:spPr>
        </p:sp>
        <p:sp>
          <p:nvSpPr>
            <p:cNvPr name="TextBox 11" id="11"/>
            <p:cNvSpPr txBox="true"/>
            <p:nvPr/>
          </p:nvSpPr>
          <p:spPr>
            <a:xfrm>
              <a:off x="0" y="-38100"/>
              <a:ext cx="2529175" cy="29545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173394" y="5784271"/>
            <a:ext cx="13231883" cy="977145"/>
            <a:chOff x="0" y="0"/>
            <a:chExt cx="3484940" cy="257355"/>
          </a:xfrm>
        </p:grpSpPr>
        <p:sp>
          <p:nvSpPr>
            <p:cNvPr name="Freeform 13" id="13"/>
            <p:cNvSpPr/>
            <p:nvPr/>
          </p:nvSpPr>
          <p:spPr>
            <a:xfrm flipH="false" flipV="false" rot="0">
              <a:off x="0" y="0"/>
              <a:ext cx="3484940" cy="257355"/>
            </a:xfrm>
            <a:custGeom>
              <a:avLst/>
              <a:gdLst/>
              <a:ahLst/>
              <a:cxnLst/>
              <a:rect r="r" b="b" t="t" l="l"/>
              <a:pathLst>
                <a:path h="257355" w="3484940">
                  <a:moveTo>
                    <a:pt x="29840" y="0"/>
                  </a:moveTo>
                  <a:lnTo>
                    <a:pt x="3455100" y="0"/>
                  </a:lnTo>
                  <a:cubicBezTo>
                    <a:pt x="3471581" y="0"/>
                    <a:pt x="3484940" y="13360"/>
                    <a:pt x="3484940" y="29840"/>
                  </a:cubicBezTo>
                  <a:lnTo>
                    <a:pt x="3484940" y="227515"/>
                  </a:lnTo>
                  <a:cubicBezTo>
                    <a:pt x="3484940" y="243995"/>
                    <a:pt x="3471581" y="257355"/>
                    <a:pt x="3455100" y="257355"/>
                  </a:cubicBezTo>
                  <a:lnTo>
                    <a:pt x="29840" y="257355"/>
                  </a:lnTo>
                  <a:cubicBezTo>
                    <a:pt x="13360" y="257355"/>
                    <a:pt x="0" y="243995"/>
                    <a:pt x="0" y="227515"/>
                  </a:cubicBezTo>
                  <a:lnTo>
                    <a:pt x="0" y="29840"/>
                  </a:lnTo>
                  <a:cubicBezTo>
                    <a:pt x="0" y="13360"/>
                    <a:pt x="13360" y="0"/>
                    <a:pt x="29840" y="0"/>
                  </a:cubicBezTo>
                  <a:close/>
                </a:path>
              </a:pathLst>
            </a:custGeom>
            <a:solidFill>
              <a:srgbClr val="F4A633"/>
            </a:solidFill>
          </p:spPr>
        </p:sp>
        <p:sp>
          <p:nvSpPr>
            <p:cNvPr name="TextBox 14" id="14"/>
            <p:cNvSpPr txBox="true"/>
            <p:nvPr/>
          </p:nvSpPr>
          <p:spPr>
            <a:xfrm>
              <a:off x="0" y="-38100"/>
              <a:ext cx="3484940" cy="29545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173394" y="6837616"/>
            <a:ext cx="13839870" cy="977145"/>
            <a:chOff x="0" y="0"/>
            <a:chExt cx="3645069" cy="257355"/>
          </a:xfrm>
        </p:grpSpPr>
        <p:sp>
          <p:nvSpPr>
            <p:cNvPr name="Freeform 16" id="16"/>
            <p:cNvSpPr/>
            <p:nvPr/>
          </p:nvSpPr>
          <p:spPr>
            <a:xfrm flipH="false" flipV="false" rot="0">
              <a:off x="0" y="0"/>
              <a:ext cx="3645069" cy="257355"/>
            </a:xfrm>
            <a:custGeom>
              <a:avLst/>
              <a:gdLst/>
              <a:ahLst/>
              <a:cxnLst/>
              <a:rect r="r" b="b" t="t" l="l"/>
              <a:pathLst>
                <a:path h="257355" w="3645069">
                  <a:moveTo>
                    <a:pt x="28529" y="0"/>
                  </a:moveTo>
                  <a:lnTo>
                    <a:pt x="3616540" y="0"/>
                  </a:lnTo>
                  <a:cubicBezTo>
                    <a:pt x="3624106" y="0"/>
                    <a:pt x="3631362" y="3006"/>
                    <a:pt x="3636713" y="8356"/>
                  </a:cubicBezTo>
                  <a:cubicBezTo>
                    <a:pt x="3642063" y="13706"/>
                    <a:pt x="3645069" y="20963"/>
                    <a:pt x="3645069" y="28529"/>
                  </a:cubicBezTo>
                  <a:lnTo>
                    <a:pt x="3645069" y="228826"/>
                  </a:lnTo>
                  <a:cubicBezTo>
                    <a:pt x="3645069" y="236392"/>
                    <a:pt x="3642063" y="243649"/>
                    <a:pt x="3636713" y="248999"/>
                  </a:cubicBezTo>
                  <a:cubicBezTo>
                    <a:pt x="3631362" y="254349"/>
                    <a:pt x="3624106" y="257355"/>
                    <a:pt x="3616540" y="257355"/>
                  </a:cubicBezTo>
                  <a:lnTo>
                    <a:pt x="28529" y="257355"/>
                  </a:lnTo>
                  <a:cubicBezTo>
                    <a:pt x="20963" y="257355"/>
                    <a:pt x="13706" y="254349"/>
                    <a:pt x="8356" y="248999"/>
                  </a:cubicBezTo>
                  <a:cubicBezTo>
                    <a:pt x="3006" y="243649"/>
                    <a:pt x="0" y="236392"/>
                    <a:pt x="0" y="228826"/>
                  </a:cubicBezTo>
                  <a:lnTo>
                    <a:pt x="0" y="28529"/>
                  </a:lnTo>
                  <a:cubicBezTo>
                    <a:pt x="0" y="20963"/>
                    <a:pt x="3006" y="13706"/>
                    <a:pt x="8356" y="8356"/>
                  </a:cubicBezTo>
                  <a:cubicBezTo>
                    <a:pt x="13706" y="3006"/>
                    <a:pt x="20963" y="0"/>
                    <a:pt x="28529" y="0"/>
                  </a:cubicBezTo>
                  <a:close/>
                </a:path>
              </a:pathLst>
            </a:custGeom>
            <a:solidFill>
              <a:srgbClr val="F4A633"/>
            </a:solidFill>
          </p:spPr>
        </p:sp>
        <p:sp>
          <p:nvSpPr>
            <p:cNvPr name="TextBox 17" id="17"/>
            <p:cNvSpPr txBox="true"/>
            <p:nvPr/>
          </p:nvSpPr>
          <p:spPr>
            <a:xfrm>
              <a:off x="0" y="-38100"/>
              <a:ext cx="3645069" cy="295455"/>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2173394" y="2833297"/>
            <a:ext cx="14474613" cy="4696503"/>
          </a:xfrm>
          <a:prstGeom prst="rect">
            <a:avLst/>
          </a:prstGeom>
        </p:spPr>
        <p:txBody>
          <a:bodyPr anchor="t" rtlCol="false" tIns="0" lIns="0" bIns="0" rIns="0">
            <a:spAutoFit/>
          </a:bodyPr>
          <a:lstStyle/>
          <a:p>
            <a:pPr>
              <a:lnSpc>
                <a:spcPts val="4162"/>
              </a:lnSpc>
              <a:spcBef>
                <a:spcPct val="0"/>
              </a:spcBef>
            </a:pPr>
            <a:r>
              <a:rPr lang="en-US" sz="2973">
                <a:solidFill>
                  <a:srgbClr val="FFFFFF"/>
                </a:solidFill>
                <a:latin typeface="Canva Sans Bold"/>
              </a:rPr>
              <a:t>A Smart Contract consists of several key components:</a:t>
            </a:r>
          </a:p>
          <a:p>
            <a:pPr>
              <a:lnSpc>
                <a:spcPts val="4162"/>
              </a:lnSpc>
            </a:pPr>
          </a:p>
          <a:p>
            <a:pPr marL="641937" indent="-320969" lvl="1">
              <a:lnSpc>
                <a:spcPts val="4162"/>
              </a:lnSpc>
              <a:buFont typeface="Arial"/>
              <a:buChar char="•"/>
            </a:pPr>
            <a:r>
              <a:rPr lang="en-US" sz="2973">
                <a:solidFill>
                  <a:srgbClr val="000000"/>
                </a:solidFill>
                <a:latin typeface="Canva Sans Bold"/>
              </a:rPr>
              <a:t>Participants: These are the entities that interact with the contract. </a:t>
            </a:r>
          </a:p>
          <a:p>
            <a:pPr>
              <a:lnSpc>
                <a:spcPts val="4162"/>
              </a:lnSpc>
            </a:pPr>
          </a:p>
          <a:p>
            <a:pPr marL="641937" indent="-320969" lvl="1">
              <a:lnSpc>
                <a:spcPts val="4162"/>
              </a:lnSpc>
              <a:buFont typeface="Arial"/>
              <a:buChar char="•"/>
            </a:pPr>
            <a:r>
              <a:rPr lang="en-US" sz="2973">
                <a:solidFill>
                  <a:srgbClr val="000000"/>
                </a:solidFill>
                <a:latin typeface="Canva Sans Bold"/>
              </a:rPr>
              <a:t>State: This is the current status of the contract. </a:t>
            </a:r>
          </a:p>
          <a:p>
            <a:pPr>
              <a:lnSpc>
                <a:spcPts val="4162"/>
              </a:lnSpc>
            </a:pPr>
          </a:p>
          <a:p>
            <a:pPr marL="641937" indent="-320969" lvl="1">
              <a:lnSpc>
                <a:spcPts val="4162"/>
              </a:lnSpc>
              <a:buFont typeface="Arial"/>
              <a:buChar char="•"/>
            </a:pPr>
            <a:r>
              <a:rPr lang="en-US" sz="2973">
                <a:solidFill>
                  <a:srgbClr val="000000"/>
                </a:solidFill>
                <a:latin typeface="Canva Sans Bold"/>
              </a:rPr>
              <a:t>Functions: These are the operations that the contract can perform. </a:t>
            </a:r>
          </a:p>
          <a:p>
            <a:pPr>
              <a:lnSpc>
                <a:spcPts val="4162"/>
              </a:lnSpc>
            </a:pPr>
          </a:p>
          <a:p>
            <a:pPr marL="641937" indent="-320969" lvl="1">
              <a:lnSpc>
                <a:spcPts val="4162"/>
              </a:lnSpc>
              <a:buFont typeface="Arial"/>
              <a:buChar char="•"/>
            </a:pPr>
            <a:r>
              <a:rPr lang="en-US" sz="2973">
                <a:solidFill>
                  <a:srgbClr val="000000"/>
                </a:solidFill>
                <a:latin typeface="Canva Sans Bold"/>
              </a:rPr>
              <a:t>Rules: These are the conditions that govern how the contract operates.</a:t>
            </a:r>
          </a:p>
        </p:txBody>
      </p:sp>
      <p:sp>
        <p:nvSpPr>
          <p:cNvPr name="TextBox 19" id="19"/>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13</a:t>
            </a:r>
          </a:p>
        </p:txBody>
      </p:sp>
      <p:sp>
        <p:nvSpPr>
          <p:cNvPr name="AutoShape 20" id="20"/>
          <p:cNvSpPr/>
          <p:nvPr/>
        </p:nvSpPr>
        <p:spPr>
          <a:xfrm flipV="true">
            <a:off x="17259300" y="-156927"/>
            <a:ext cx="0" cy="10443927"/>
          </a:xfrm>
          <a:prstGeom prst="line">
            <a:avLst/>
          </a:prstGeom>
          <a:ln cap="flat" w="133350">
            <a:solidFill>
              <a:srgbClr val="F4A633"/>
            </a:solidFill>
            <a:prstDash val="solid"/>
            <a:headEnd type="none" len="sm" w="sm"/>
            <a:tailEnd type="none" len="sm" w="sm"/>
          </a:ln>
        </p:spPr>
      </p:sp>
      <p:grpSp>
        <p:nvGrpSpPr>
          <p:cNvPr name="Group 21" id="21"/>
          <p:cNvGrpSpPr/>
          <p:nvPr/>
        </p:nvGrpSpPr>
        <p:grpSpPr>
          <a:xfrm rot="0">
            <a:off x="0" y="9307895"/>
            <a:ext cx="18288000" cy="979105"/>
            <a:chOff x="0" y="0"/>
            <a:chExt cx="4816593" cy="257871"/>
          </a:xfrm>
        </p:grpSpPr>
        <p:sp>
          <p:nvSpPr>
            <p:cNvPr name="Freeform 22" id="22"/>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23" id="23"/>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25" id="25"/>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26" id="26"/>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27" id="27"/>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28" id="28"/>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29" id="29"/>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LIVE DEMO</a:t>
            </a:r>
          </a:p>
        </p:txBody>
      </p:sp>
      <p:sp>
        <p:nvSpPr>
          <p:cNvPr name="TextBox 30" id="30"/>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31" id="31"/>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32" id="32"/>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33" id="33"/>
          <p:cNvSpPr/>
          <p:nvPr/>
        </p:nvSpPr>
        <p:spPr>
          <a:xfrm>
            <a:off x="6934512" y="9778397"/>
            <a:ext cx="454199" cy="0"/>
          </a:xfrm>
          <a:prstGeom prst="line">
            <a:avLst/>
          </a:prstGeom>
          <a:ln cap="flat" w="38100">
            <a:solidFill>
              <a:srgbClr val="000000"/>
            </a:solidFill>
            <a:prstDash val="solid"/>
            <a:headEnd type="none" len="sm" w="sm"/>
            <a:tailEnd type="arrow" len="sm" w="med"/>
          </a:ln>
        </p:spPr>
      </p:sp>
      <p:sp>
        <p:nvSpPr>
          <p:cNvPr name="AutoShape 34" id="34"/>
          <p:cNvSpPr/>
          <p:nvPr/>
        </p:nvSpPr>
        <p:spPr>
          <a:xfrm>
            <a:off x="9295731" y="9759347"/>
            <a:ext cx="454199" cy="0"/>
          </a:xfrm>
          <a:prstGeom prst="line">
            <a:avLst/>
          </a:prstGeom>
          <a:ln cap="flat" w="38100">
            <a:solidFill>
              <a:srgbClr val="000000"/>
            </a:solidFill>
            <a:prstDash val="solid"/>
            <a:headEnd type="none" len="sm" w="sm"/>
            <a:tailEnd type="arrow" len="sm" w="med"/>
          </a:ln>
        </p:spPr>
      </p:sp>
      <p:sp>
        <p:nvSpPr>
          <p:cNvPr name="AutoShape 35" id="35"/>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36" id="36"/>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4.xml><?xml version="1.0" encoding="utf-8"?>
<p:sld xmlns:p="http://schemas.openxmlformats.org/presentationml/2006/main" xmlns:a="http://schemas.openxmlformats.org/drawingml/2006/main">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227781" y="457843"/>
            <a:ext cx="13419907" cy="1644704"/>
            <a:chOff x="0" y="0"/>
            <a:chExt cx="1973612" cy="241880"/>
          </a:xfrm>
        </p:grpSpPr>
        <p:sp>
          <p:nvSpPr>
            <p:cNvPr name="Freeform 3" id="3"/>
            <p:cNvSpPr/>
            <p:nvPr/>
          </p:nvSpPr>
          <p:spPr>
            <a:xfrm flipH="false" flipV="false" rot="0">
              <a:off x="0" y="0"/>
              <a:ext cx="1973612" cy="241880"/>
            </a:xfrm>
            <a:custGeom>
              <a:avLst/>
              <a:gdLst/>
              <a:ahLst/>
              <a:cxnLst/>
              <a:rect r="r" b="b" t="t" l="l"/>
              <a:pathLst>
                <a:path h="241880" w="1973612">
                  <a:moveTo>
                    <a:pt x="1770412" y="0"/>
                  </a:moveTo>
                  <a:cubicBezTo>
                    <a:pt x="1882637" y="0"/>
                    <a:pt x="1973612" y="54147"/>
                    <a:pt x="1973612" y="120940"/>
                  </a:cubicBezTo>
                  <a:cubicBezTo>
                    <a:pt x="1973612" y="187733"/>
                    <a:pt x="1882637" y="241880"/>
                    <a:pt x="1770412"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4" id="4"/>
            <p:cNvSpPr txBox="true"/>
            <p:nvPr/>
          </p:nvSpPr>
          <p:spPr>
            <a:xfrm>
              <a:off x="0" y="-38100"/>
              <a:ext cx="1973612" cy="27998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38226" y="653374"/>
            <a:ext cx="18098711"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SMART CONTRACT DESIGN</a:t>
            </a:r>
          </a:p>
        </p:txBody>
      </p:sp>
      <p:sp>
        <p:nvSpPr>
          <p:cNvPr name="TextBox 6" id="6"/>
          <p:cNvSpPr txBox="true"/>
          <p:nvPr/>
        </p:nvSpPr>
        <p:spPr>
          <a:xfrm rot="0">
            <a:off x="3755849" y="3708721"/>
            <a:ext cx="4597350" cy="819150"/>
          </a:xfrm>
          <a:prstGeom prst="rect">
            <a:avLst/>
          </a:prstGeom>
        </p:spPr>
        <p:txBody>
          <a:bodyPr anchor="t" rtlCol="false" tIns="0" lIns="0" bIns="0" rIns="0">
            <a:spAutoFit/>
          </a:bodyPr>
          <a:lstStyle/>
          <a:p>
            <a:pPr algn="ctr">
              <a:lnSpc>
                <a:spcPts val="5759"/>
              </a:lnSpc>
            </a:pPr>
            <a:r>
              <a:rPr lang="en-US" sz="4800">
                <a:solidFill>
                  <a:srgbClr val="FFAB40"/>
                </a:solidFill>
                <a:latin typeface="Futura"/>
              </a:rPr>
              <a:t>REGISTER</a:t>
            </a:r>
          </a:p>
        </p:txBody>
      </p:sp>
      <p:sp>
        <p:nvSpPr>
          <p:cNvPr name="TextBox 7" id="7"/>
          <p:cNvSpPr txBox="true"/>
          <p:nvPr/>
        </p:nvSpPr>
        <p:spPr>
          <a:xfrm rot="0">
            <a:off x="3755849" y="5155783"/>
            <a:ext cx="4597350" cy="476250"/>
          </a:xfrm>
          <a:prstGeom prst="rect">
            <a:avLst/>
          </a:prstGeom>
        </p:spPr>
        <p:txBody>
          <a:bodyPr anchor="t" rtlCol="false" tIns="0" lIns="0" bIns="0" rIns="0">
            <a:spAutoFit/>
          </a:bodyPr>
          <a:lstStyle/>
          <a:p>
            <a:pPr algn="ctr">
              <a:lnSpc>
                <a:spcPts val="3359"/>
              </a:lnSpc>
            </a:pPr>
            <a:r>
              <a:rPr lang="en-US" sz="2799">
                <a:solidFill>
                  <a:srgbClr val="FFFFFF"/>
                </a:solidFill>
                <a:latin typeface="Futura"/>
              </a:rPr>
              <a:t>For Land Registration</a:t>
            </a:r>
          </a:p>
        </p:txBody>
      </p:sp>
      <p:sp>
        <p:nvSpPr>
          <p:cNvPr name="TextBox 8" id="8"/>
          <p:cNvSpPr txBox="true"/>
          <p:nvPr/>
        </p:nvSpPr>
        <p:spPr>
          <a:xfrm rot="0">
            <a:off x="9514299" y="5155783"/>
            <a:ext cx="4597350" cy="895350"/>
          </a:xfrm>
          <a:prstGeom prst="rect">
            <a:avLst/>
          </a:prstGeom>
        </p:spPr>
        <p:txBody>
          <a:bodyPr anchor="t" rtlCol="false" tIns="0" lIns="0" bIns="0" rIns="0">
            <a:spAutoFit/>
          </a:bodyPr>
          <a:lstStyle/>
          <a:p>
            <a:pPr algn="ctr">
              <a:lnSpc>
                <a:spcPts val="3359"/>
              </a:lnSpc>
            </a:pPr>
            <a:r>
              <a:rPr lang="en-US" sz="2799">
                <a:solidFill>
                  <a:srgbClr val="FFFFFF"/>
                </a:solidFill>
                <a:latin typeface="Futura"/>
              </a:rPr>
              <a:t>To verify the authenticity of records</a:t>
            </a:r>
          </a:p>
        </p:txBody>
      </p:sp>
      <p:sp>
        <p:nvSpPr>
          <p:cNvPr name="AutoShape 9" id="9"/>
          <p:cNvSpPr/>
          <p:nvPr/>
        </p:nvSpPr>
        <p:spPr>
          <a:xfrm>
            <a:off x="10116538" y="4774633"/>
            <a:ext cx="3493076" cy="0"/>
          </a:xfrm>
          <a:prstGeom prst="line">
            <a:avLst/>
          </a:prstGeom>
          <a:ln cap="rnd" w="66675">
            <a:solidFill>
              <a:srgbClr val="FFAB40"/>
            </a:solidFill>
            <a:prstDash val="solid"/>
            <a:headEnd type="none" len="sm" w="sm"/>
            <a:tailEnd type="none" len="sm" w="sm"/>
          </a:ln>
        </p:spPr>
      </p:sp>
      <p:sp>
        <p:nvSpPr>
          <p:cNvPr name="TextBox 10" id="10"/>
          <p:cNvSpPr txBox="true"/>
          <p:nvPr/>
        </p:nvSpPr>
        <p:spPr>
          <a:xfrm rot="0">
            <a:off x="923925" y="2432371"/>
            <a:ext cx="9075750" cy="819150"/>
          </a:xfrm>
          <a:prstGeom prst="rect">
            <a:avLst/>
          </a:prstGeom>
        </p:spPr>
        <p:txBody>
          <a:bodyPr anchor="t" rtlCol="false" tIns="0" lIns="0" bIns="0" rIns="0">
            <a:spAutoFit/>
          </a:bodyPr>
          <a:lstStyle/>
          <a:p>
            <a:pPr algn="l">
              <a:lnSpc>
                <a:spcPts val="5759"/>
              </a:lnSpc>
            </a:pPr>
            <a:r>
              <a:rPr lang="en-US" sz="4800" u="sng">
                <a:solidFill>
                  <a:srgbClr val="FFAB40"/>
                </a:solidFill>
                <a:latin typeface="Futura"/>
              </a:rPr>
              <a:t>The 4 Main Use Cases:</a:t>
            </a:r>
          </a:p>
        </p:txBody>
      </p:sp>
      <p:sp>
        <p:nvSpPr>
          <p:cNvPr name="TextBox 11" id="11"/>
          <p:cNvSpPr txBox="true"/>
          <p:nvPr/>
        </p:nvSpPr>
        <p:spPr>
          <a:xfrm rot="0">
            <a:off x="3755849" y="7769759"/>
            <a:ext cx="4597350" cy="476250"/>
          </a:xfrm>
          <a:prstGeom prst="rect">
            <a:avLst/>
          </a:prstGeom>
        </p:spPr>
        <p:txBody>
          <a:bodyPr anchor="t" rtlCol="false" tIns="0" lIns="0" bIns="0" rIns="0">
            <a:spAutoFit/>
          </a:bodyPr>
          <a:lstStyle/>
          <a:p>
            <a:pPr algn="ctr">
              <a:lnSpc>
                <a:spcPts val="3359"/>
              </a:lnSpc>
            </a:pPr>
            <a:r>
              <a:rPr lang="en-US" sz="2799">
                <a:solidFill>
                  <a:srgbClr val="FFFFFF"/>
                </a:solidFill>
                <a:latin typeface="Futura"/>
              </a:rPr>
              <a:t>Land Transfer</a:t>
            </a:r>
          </a:p>
        </p:txBody>
      </p:sp>
      <p:sp>
        <p:nvSpPr>
          <p:cNvPr name="TextBox 12" id="12"/>
          <p:cNvSpPr txBox="true"/>
          <p:nvPr/>
        </p:nvSpPr>
        <p:spPr>
          <a:xfrm rot="0">
            <a:off x="9514299" y="7769759"/>
            <a:ext cx="4597350" cy="476250"/>
          </a:xfrm>
          <a:prstGeom prst="rect">
            <a:avLst/>
          </a:prstGeom>
        </p:spPr>
        <p:txBody>
          <a:bodyPr anchor="t" rtlCol="false" tIns="0" lIns="0" bIns="0" rIns="0">
            <a:spAutoFit/>
          </a:bodyPr>
          <a:lstStyle/>
          <a:p>
            <a:pPr algn="ctr">
              <a:lnSpc>
                <a:spcPts val="3359"/>
              </a:lnSpc>
            </a:pPr>
            <a:r>
              <a:rPr lang="en-US" sz="2799">
                <a:solidFill>
                  <a:srgbClr val="FFFFFF"/>
                </a:solidFill>
                <a:latin typeface="Futura"/>
              </a:rPr>
              <a:t>For Property Sales </a:t>
            </a:r>
          </a:p>
        </p:txBody>
      </p:sp>
      <p:sp>
        <p:nvSpPr>
          <p:cNvPr name="TextBox 13" id="13"/>
          <p:cNvSpPr txBox="true"/>
          <p:nvPr/>
        </p:nvSpPr>
        <p:spPr>
          <a:xfrm rot="0">
            <a:off x="9578057" y="3708721"/>
            <a:ext cx="4597350" cy="819150"/>
          </a:xfrm>
          <a:prstGeom prst="rect">
            <a:avLst/>
          </a:prstGeom>
        </p:spPr>
        <p:txBody>
          <a:bodyPr anchor="t" rtlCol="false" tIns="0" lIns="0" bIns="0" rIns="0">
            <a:spAutoFit/>
          </a:bodyPr>
          <a:lstStyle/>
          <a:p>
            <a:pPr algn="ctr">
              <a:lnSpc>
                <a:spcPts val="5759"/>
              </a:lnSpc>
            </a:pPr>
            <a:r>
              <a:rPr lang="en-US" sz="4800">
                <a:solidFill>
                  <a:srgbClr val="FFAB40"/>
                </a:solidFill>
                <a:latin typeface="Futura"/>
              </a:rPr>
              <a:t>VERIFY / VIEW</a:t>
            </a:r>
          </a:p>
        </p:txBody>
      </p:sp>
      <p:sp>
        <p:nvSpPr>
          <p:cNvPr name="TextBox 14" id="14"/>
          <p:cNvSpPr txBox="true"/>
          <p:nvPr/>
        </p:nvSpPr>
        <p:spPr>
          <a:xfrm rot="0">
            <a:off x="3755849" y="6713121"/>
            <a:ext cx="4597350" cy="819150"/>
          </a:xfrm>
          <a:prstGeom prst="rect">
            <a:avLst/>
          </a:prstGeom>
        </p:spPr>
        <p:txBody>
          <a:bodyPr anchor="t" rtlCol="false" tIns="0" lIns="0" bIns="0" rIns="0">
            <a:spAutoFit/>
          </a:bodyPr>
          <a:lstStyle/>
          <a:p>
            <a:pPr algn="ctr">
              <a:lnSpc>
                <a:spcPts val="5759"/>
              </a:lnSpc>
            </a:pPr>
            <a:r>
              <a:rPr lang="en-US" sz="4800">
                <a:solidFill>
                  <a:srgbClr val="FFAB40"/>
                </a:solidFill>
                <a:latin typeface="Futura"/>
              </a:rPr>
              <a:t>TRANSFER</a:t>
            </a:r>
          </a:p>
        </p:txBody>
      </p:sp>
      <p:sp>
        <p:nvSpPr>
          <p:cNvPr name="TextBox 15" id="15"/>
          <p:cNvSpPr txBox="true"/>
          <p:nvPr/>
        </p:nvSpPr>
        <p:spPr>
          <a:xfrm rot="0">
            <a:off x="9514299" y="6670258"/>
            <a:ext cx="4597350" cy="819150"/>
          </a:xfrm>
          <a:prstGeom prst="rect">
            <a:avLst/>
          </a:prstGeom>
        </p:spPr>
        <p:txBody>
          <a:bodyPr anchor="t" rtlCol="false" tIns="0" lIns="0" bIns="0" rIns="0">
            <a:spAutoFit/>
          </a:bodyPr>
          <a:lstStyle/>
          <a:p>
            <a:pPr algn="ctr">
              <a:lnSpc>
                <a:spcPts val="5759"/>
              </a:lnSpc>
            </a:pPr>
            <a:r>
              <a:rPr lang="en-US" sz="4800">
                <a:solidFill>
                  <a:srgbClr val="FFAB40"/>
                </a:solidFill>
                <a:latin typeface="Futura"/>
              </a:rPr>
              <a:t>SELL</a:t>
            </a:r>
          </a:p>
        </p:txBody>
      </p:sp>
      <p:sp>
        <p:nvSpPr>
          <p:cNvPr name="AutoShape 16" id="16"/>
          <p:cNvSpPr/>
          <p:nvPr/>
        </p:nvSpPr>
        <p:spPr>
          <a:xfrm>
            <a:off x="4307986" y="4774633"/>
            <a:ext cx="3493076" cy="0"/>
          </a:xfrm>
          <a:prstGeom prst="line">
            <a:avLst/>
          </a:prstGeom>
          <a:ln cap="rnd" w="66675">
            <a:solidFill>
              <a:srgbClr val="FFAB40"/>
            </a:solidFill>
            <a:prstDash val="solid"/>
            <a:headEnd type="none" len="sm" w="sm"/>
            <a:tailEnd type="none" len="sm" w="sm"/>
          </a:ln>
        </p:spPr>
      </p:sp>
      <p:sp>
        <p:nvSpPr>
          <p:cNvPr name="AutoShape 17" id="17"/>
          <p:cNvSpPr/>
          <p:nvPr/>
        </p:nvSpPr>
        <p:spPr>
          <a:xfrm>
            <a:off x="4307986" y="7565608"/>
            <a:ext cx="3493076" cy="0"/>
          </a:xfrm>
          <a:prstGeom prst="line">
            <a:avLst/>
          </a:prstGeom>
          <a:ln cap="rnd" w="66675">
            <a:solidFill>
              <a:srgbClr val="FFAB40"/>
            </a:solidFill>
            <a:prstDash val="solid"/>
            <a:headEnd type="none" len="sm" w="sm"/>
            <a:tailEnd type="none" len="sm" w="sm"/>
          </a:ln>
        </p:spPr>
      </p:sp>
      <p:sp>
        <p:nvSpPr>
          <p:cNvPr name="AutoShape 18" id="18"/>
          <p:cNvSpPr/>
          <p:nvPr/>
        </p:nvSpPr>
        <p:spPr>
          <a:xfrm>
            <a:off x="10130194" y="7598946"/>
            <a:ext cx="3493076" cy="0"/>
          </a:xfrm>
          <a:prstGeom prst="line">
            <a:avLst/>
          </a:prstGeom>
          <a:ln cap="rnd" w="66675">
            <a:solidFill>
              <a:srgbClr val="FFAB40"/>
            </a:solidFill>
            <a:prstDash val="solid"/>
            <a:headEnd type="none" len="sm" w="sm"/>
            <a:tailEnd type="none" len="sm" w="sm"/>
          </a:ln>
        </p:spPr>
      </p:sp>
      <p:sp>
        <p:nvSpPr>
          <p:cNvPr name="TextBox 19" id="19"/>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15</a:t>
            </a:r>
          </a:p>
        </p:txBody>
      </p:sp>
      <p:grpSp>
        <p:nvGrpSpPr>
          <p:cNvPr name="Group 20" id="20"/>
          <p:cNvGrpSpPr/>
          <p:nvPr/>
        </p:nvGrpSpPr>
        <p:grpSpPr>
          <a:xfrm rot="0">
            <a:off x="0" y="9307895"/>
            <a:ext cx="18288000" cy="979105"/>
            <a:chOff x="0" y="0"/>
            <a:chExt cx="4816593" cy="257871"/>
          </a:xfrm>
        </p:grpSpPr>
        <p:sp>
          <p:nvSpPr>
            <p:cNvPr name="Freeform 21" id="21"/>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22" id="22"/>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24" id="24"/>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25" id="25"/>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26" id="26"/>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27" id="27"/>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28" id="28"/>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LIVE DEMO</a:t>
            </a:r>
          </a:p>
        </p:txBody>
      </p:sp>
      <p:sp>
        <p:nvSpPr>
          <p:cNvPr name="TextBox 29" id="29"/>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30" id="30"/>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31" id="31"/>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32" id="32"/>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33" id="33"/>
          <p:cNvSpPr/>
          <p:nvPr/>
        </p:nvSpPr>
        <p:spPr>
          <a:xfrm>
            <a:off x="9295731" y="9759347"/>
            <a:ext cx="454199" cy="0"/>
          </a:xfrm>
          <a:prstGeom prst="line">
            <a:avLst/>
          </a:prstGeom>
          <a:ln cap="flat" w="38100">
            <a:solidFill>
              <a:srgbClr val="000000"/>
            </a:solidFill>
            <a:prstDash val="solid"/>
            <a:headEnd type="none" len="sm" w="sm"/>
            <a:tailEnd type="arrow" len="sm" w="med"/>
          </a:ln>
        </p:spPr>
      </p:sp>
      <p:sp>
        <p:nvSpPr>
          <p:cNvPr name="AutoShape 34" id="34"/>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35" id="35"/>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514742" y="2552863"/>
            <a:ext cx="1413162" cy="374072"/>
            <a:chOff x="0" y="0"/>
            <a:chExt cx="1884216" cy="498763"/>
          </a:xfrm>
        </p:grpSpPr>
        <p:sp>
          <p:nvSpPr>
            <p:cNvPr name="Freeform 3" id="3"/>
            <p:cNvSpPr/>
            <p:nvPr/>
          </p:nvSpPr>
          <p:spPr>
            <a:xfrm flipH="false" flipV="false" rot="0">
              <a:off x="0" y="0"/>
              <a:ext cx="1884172" cy="498729"/>
            </a:xfrm>
            <a:custGeom>
              <a:avLst/>
              <a:gdLst/>
              <a:ahLst/>
              <a:cxnLst/>
              <a:rect r="r" b="b" t="t" l="l"/>
              <a:pathLst>
                <a:path h="498729" w="1884172">
                  <a:moveTo>
                    <a:pt x="0" y="0"/>
                  </a:moveTo>
                  <a:lnTo>
                    <a:pt x="1884172" y="0"/>
                  </a:lnTo>
                  <a:lnTo>
                    <a:pt x="1884172" y="498729"/>
                  </a:lnTo>
                  <a:lnTo>
                    <a:pt x="0" y="498729"/>
                  </a:lnTo>
                  <a:close/>
                </a:path>
              </a:pathLst>
            </a:custGeom>
            <a:solidFill>
              <a:srgbClr val="051A25"/>
            </a:solidFill>
          </p:spPr>
        </p:sp>
      </p:grpSp>
      <p:grpSp>
        <p:nvGrpSpPr>
          <p:cNvPr name="Group 4" id="4"/>
          <p:cNvGrpSpPr/>
          <p:nvPr/>
        </p:nvGrpSpPr>
        <p:grpSpPr>
          <a:xfrm rot="0">
            <a:off x="-6561767" y="448370"/>
            <a:ext cx="12599289" cy="1644704"/>
            <a:chOff x="0" y="0"/>
            <a:chExt cx="1852927" cy="241880"/>
          </a:xfrm>
        </p:grpSpPr>
        <p:sp>
          <p:nvSpPr>
            <p:cNvPr name="Freeform 5" id="5"/>
            <p:cNvSpPr/>
            <p:nvPr/>
          </p:nvSpPr>
          <p:spPr>
            <a:xfrm flipH="false" flipV="false" rot="0">
              <a:off x="0" y="0"/>
              <a:ext cx="1852927" cy="241880"/>
            </a:xfrm>
            <a:custGeom>
              <a:avLst/>
              <a:gdLst/>
              <a:ahLst/>
              <a:cxnLst/>
              <a:rect r="r" b="b" t="t" l="l"/>
              <a:pathLst>
                <a:path h="241880" w="1852927">
                  <a:moveTo>
                    <a:pt x="1649727" y="0"/>
                  </a:moveTo>
                  <a:cubicBezTo>
                    <a:pt x="1761952" y="0"/>
                    <a:pt x="1852927" y="54147"/>
                    <a:pt x="1852927" y="120940"/>
                  </a:cubicBezTo>
                  <a:cubicBezTo>
                    <a:pt x="1852927" y="187733"/>
                    <a:pt x="1761952" y="241880"/>
                    <a:pt x="1649727"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6" id="6"/>
            <p:cNvSpPr txBox="true"/>
            <p:nvPr/>
          </p:nvSpPr>
          <p:spPr>
            <a:xfrm>
              <a:off x="0" y="-38100"/>
              <a:ext cx="1852927" cy="27998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2911648" y="1294923"/>
            <a:ext cx="15770868" cy="9596120"/>
          </a:xfrm>
          <a:prstGeom prst="rect">
            <a:avLst/>
          </a:prstGeom>
        </p:spPr>
        <p:txBody>
          <a:bodyPr anchor="t" rtlCol="false" tIns="0" lIns="0" bIns="0" rIns="0">
            <a:spAutoFit/>
          </a:bodyPr>
          <a:lstStyle/>
          <a:p>
            <a:pPr algn="l">
              <a:lnSpc>
                <a:spcPts val="4480"/>
              </a:lnSpc>
            </a:pPr>
          </a:p>
          <a:p>
            <a:pPr algn="l">
              <a:lnSpc>
                <a:spcPts val="4480"/>
              </a:lnSpc>
            </a:pPr>
          </a:p>
          <a:p>
            <a:pPr algn="l">
              <a:lnSpc>
                <a:spcPts val="4480"/>
              </a:lnSpc>
            </a:pPr>
            <a:r>
              <a:rPr lang="en-US" sz="3200">
                <a:solidFill>
                  <a:srgbClr val="FFFFFF"/>
                </a:solidFill>
                <a:latin typeface="Futura Bold"/>
              </a:rPr>
              <a:t>How Different Functions and Events in our system interact.</a:t>
            </a:r>
          </a:p>
          <a:p>
            <a:pPr algn="l">
              <a:lnSpc>
                <a:spcPts val="4480"/>
              </a:lnSpc>
            </a:pPr>
          </a:p>
          <a:p>
            <a:pPr algn="l">
              <a:lnSpc>
                <a:spcPts val="4480"/>
              </a:lnSpc>
            </a:pPr>
            <a:r>
              <a:rPr lang="en-US" sz="3200">
                <a:solidFill>
                  <a:srgbClr val="FFFFFF"/>
                </a:solidFill>
                <a:latin typeface="Futura"/>
              </a:rPr>
              <a:t>Add land flow:</a:t>
            </a:r>
          </a:p>
          <a:p>
            <a:pPr algn="l" marL="690881" indent="-345440" lvl="1">
              <a:lnSpc>
                <a:spcPts val="4480"/>
              </a:lnSpc>
              <a:buAutoNum type="arabicPeriod" startAt="1"/>
            </a:pPr>
            <a:r>
              <a:rPr lang="en-US" sz="3200" u="sng">
                <a:solidFill>
                  <a:srgbClr val="FFFFFF"/>
                </a:solidFill>
                <a:latin typeface="Futura"/>
              </a:rPr>
              <a:t>addLand():</a:t>
            </a:r>
            <a:r>
              <a:rPr lang="en-US" sz="3200">
                <a:solidFill>
                  <a:srgbClr val="FFFFFF"/>
                </a:solidFill>
                <a:latin typeface="Futura"/>
              </a:rPr>
              <a:t> by seller</a:t>
            </a:r>
          </a:p>
          <a:p>
            <a:pPr algn="l" marL="690881" indent="-345440" lvl="1">
              <a:lnSpc>
                <a:spcPts val="4480"/>
              </a:lnSpc>
              <a:buAutoNum type="arabicPeriod" startAt="1"/>
            </a:pPr>
            <a:r>
              <a:rPr lang="en-US" sz="3200" u="sng">
                <a:solidFill>
                  <a:srgbClr val="FFFFFF"/>
                </a:solidFill>
                <a:latin typeface="Futura"/>
              </a:rPr>
              <a:t>approveLand():</a:t>
            </a:r>
            <a:r>
              <a:rPr lang="en-US" sz="3200">
                <a:solidFill>
                  <a:srgbClr val="FFFFFF"/>
                </a:solidFill>
                <a:latin typeface="Futura"/>
              </a:rPr>
              <a:t> by land inspector</a:t>
            </a:r>
          </a:p>
          <a:p>
            <a:pPr algn="l">
              <a:lnSpc>
                <a:spcPts val="4480"/>
              </a:lnSpc>
            </a:pPr>
          </a:p>
          <a:p>
            <a:pPr algn="l">
              <a:lnSpc>
                <a:spcPts val="4480"/>
              </a:lnSpc>
            </a:pPr>
            <a:r>
              <a:rPr lang="en-US" sz="3200">
                <a:solidFill>
                  <a:srgbClr val="FFFFFF"/>
                </a:solidFill>
                <a:latin typeface="Futura"/>
              </a:rPr>
              <a:t>Sale flow:</a:t>
            </a:r>
          </a:p>
          <a:p>
            <a:pPr algn="l" marL="690881" indent="-345440" lvl="1">
              <a:lnSpc>
                <a:spcPts val="4480"/>
              </a:lnSpc>
              <a:buAutoNum type="arabicPeriod" startAt="1"/>
            </a:pPr>
            <a:r>
              <a:rPr lang="en-US" sz="3200" u="sng">
                <a:solidFill>
                  <a:srgbClr val="FFFFFF"/>
                </a:solidFill>
                <a:latin typeface="Futura"/>
              </a:rPr>
              <a:t>requestLand(): </a:t>
            </a:r>
            <a:r>
              <a:rPr lang="en-US" sz="3200">
                <a:solidFill>
                  <a:srgbClr val="FFFFFF"/>
                </a:solidFill>
                <a:latin typeface="Futura"/>
              </a:rPr>
              <a:t>by buyer</a:t>
            </a:r>
          </a:p>
          <a:p>
            <a:pPr algn="l" marL="690881" indent="-345440" lvl="1">
              <a:lnSpc>
                <a:spcPts val="4480"/>
              </a:lnSpc>
              <a:buAutoNum type="arabicPeriod" startAt="1"/>
            </a:pPr>
            <a:r>
              <a:rPr lang="en-US" sz="3200" u="sng">
                <a:solidFill>
                  <a:srgbClr val="FFFFFF"/>
                </a:solidFill>
                <a:latin typeface="Futura"/>
              </a:rPr>
              <a:t>approveRequest():</a:t>
            </a:r>
            <a:r>
              <a:rPr lang="en-US" sz="3200">
                <a:solidFill>
                  <a:srgbClr val="FFFFFF"/>
                </a:solidFill>
                <a:latin typeface="Futura"/>
              </a:rPr>
              <a:t> by seller</a:t>
            </a:r>
          </a:p>
          <a:p>
            <a:pPr algn="l" marL="690881" indent="-345440" lvl="1">
              <a:lnSpc>
                <a:spcPts val="4480"/>
              </a:lnSpc>
              <a:buAutoNum type="arabicPeriod" startAt="1"/>
            </a:pPr>
            <a:r>
              <a:rPr lang="en-US" sz="3200" u="sng">
                <a:solidFill>
                  <a:srgbClr val="FFFFFF"/>
                </a:solidFill>
                <a:latin typeface="Futura"/>
              </a:rPr>
              <a:t>approveSale(): </a:t>
            </a:r>
            <a:r>
              <a:rPr lang="en-US" sz="3200">
                <a:solidFill>
                  <a:srgbClr val="FFFFFF"/>
                </a:solidFill>
                <a:latin typeface="Futura"/>
              </a:rPr>
              <a:t>by land inspector</a:t>
            </a:r>
          </a:p>
          <a:p>
            <a:pPr algn="l" marL="690881" indent="-345440" lvl="1">
              <a:lnSpc>
                <a:spcPts val="4480"/>
              </a:lnSpc>
              <a:buAutoNum type="arabicPeriod" startAt="1"/>
            </a:pPr>
            <a:r>
              <a:rPr lang="en-US" sz="3200" u="sng">
                <a:solidFill>
                  <a:srgbClr val="FFFFFF"/>
                </a:solidFill>
                <a:latin typeface="Futura"/>
              </a:rPr>
              <a:t>payment():</a:t>
            </a:r>
            <a:r>
              <a:rPr lang="en-US" sz="3200">
                <a:solidFill>
                  <a:srgbClr val="FFFFFF"/>
                </a:solidFill>
                <a:latin typeface="Futura"/>
              </a:rPr>
              <a:t> by buyer</a:t>
            </a:r>
          </a:p>
          <a:p>
            <a:pPr algn="l">
              <a:lnSpc>
                <a:spcPts val="4480"/>
              </a:lnSpc>
            </a:pPr>
          </a:p>
          <a:p>
            <a:pPr algn="l">
              <a:lnSpc>
                <a:spcPts val="4480"/>
              </a:lnSpc>
            </a:pPr>
          </a:p>
          <a:p>
            <a:pPr algn="l">
              <a:lnSpc>
                <a:spcPts val="4480"/>
              </a:lnSpc>
            </a:pPr>
          </a:p>
          <a:p>
            <a:pPr algn="l">
              <a:lnSpc>
                <a:spcPts val="4480"/>
              </a:lnSpc>
            </a:pPr>
          </a:p>
        </p:txBody>
      </p:sp>
      <p:sp>
        <p:nvSpPr>
          <p:cNvPr name="Freeform 8" id="8"/>
          <p:cNvSpPr/>
          <p:nvPr/>
        </p:nvSpPr>
        <p:spPr>
          <a:xfrm flipH="false" flipV="false" rot="0">
            <a:off x="11284645" y="383479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725176" y="933450"/>
            <a:ext cx="11673294" cy="1543050"/>
          </a:xfrm>
          <a:prstGeom prst="rect">
            <a:avLst/>
          </a:prstGeom>
        </p:spPr>
        <p:txBody>
          <a:bodyPr anchor="t" rtlCol="false" tIns="0" lIns="0" bIns="0" rIns="0">
            <a:spAutoFit/>
          </a:bodyPr>
          <a:lstStyle/>
          <a:p>
            <a:pPr algn="l">
              <a:lnSpc>
                <a:spcPts val="5759"/>
              </a:lnSpc>
            </a:pPr>
            <a:r>
              <a:rPr lang="en-US" sz="4800">
                <a:solidFill>
                  <a:srgbClr val="FFAB40"/>
                </a:solidFill>
                <a:latin typeface="Futura Bold"/>
              </a:rPr>
              <a:t>INTERACTIONS</a:t>
            </a:r>
          </a:p>
          <a:p>
            <a:pPr algn="l">
              <a:lnSpc>
                <a:spcPts val="5759"/>
              </a:lnSpc>
            </a:pPr>
          </a:p>
        </p:txBody>
      </p:sp>
      <p:sp>
        <p:nvSpPr>
          <p:cNvPr name="TextBox 10" id="10"/>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16</a:t>
            </a:r>
          </a:p>
        </p:txBody>
      </p:sp>
      <p:grpSp>
        <p:nvGrpSpPr>
          <p:cNvPr name="Group 11" id="11"/>
          <p:cNvGrpSpPr/>
          <p:nvPr/>
        </p:nvGrpSpPr>
        <p:grpSpPr>
          <a:xfrm rot="0">
            <a:off x="0" y="9307895"/>
            <a:ext cx="18288000" cy="979105"/>
            <a:chOff x="0" y="0"/>
            <a:chExt cx="4816593" cy="257871"/>
          </a:xfrm>
        </p:grpSpPr>
        <p:sp>
          <p:nvSpPr>
            <p:cNvPr name="Freeform 12" id="12"/>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13" id="13"/>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15" id="15"/>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16" id="16"/>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17" id="17"/>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18" id="18"/>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19" id="19"/>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LIVE DEMO</a:t>
            </a:r>
          </a:p>
        </p:txBody>
      </p:sp>
      <p:sp>
        <p:nvSpPr>
          <p:cNvPr name="TextBox 20" id="20"/>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21" id="21"/>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22" id="22"/>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23" id="23"/>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24" id="24"/>
          <p:cNvSpPr/>
          <p:nvPr/>
        </p:nvSpPr>
        <p:spPr>
          <a:xfrm>
            <a:off x="9295731" y="9759347"/>
            <a:ext cx="454199" cy="0"/>
          </a:xfrm>
          <a:prstGeom prst="line">
            <a:avLst/>
          </a:prstGeom>
          <a:ln cap="flat" w="38100">
            <a:solidFill>
              <a:srgbClr val="000000"/>
            </a:solidFill>
            <a:prstDash val="solid"/>
            <a:headEnd type="none" len="sm" w="sm"/>
            <a:tailEnd type="arrow" len="sm" w="med"/>
          </a:ln>
        </p:spPr>
      </p:sp>
      <p:sp>
        <p:nvSpPr>
          <p:cNvPr name="AutoShape 25" id="25"/>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26" id="26"/>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590282" y="6178772"/>
            <a:ext cx="1413162" cy="374072"/>
            <a:chOff x="0" y="0"/>
            <a:chExt cx="1884216" cy="498763"/>
          </a:xfrm>
        </p:grpSpPr>
        <p:sp>
          <p:nvSpPr>
            <p:cNvPr name="Freeform 3" id="3"/>
            <p:cNvSpPr/>
            <p:nvPr/>
          </p:nvSpPr>
          <p:spPr>
            <a:xfrm flipH="false" flipV="false" rot="0">
              <a:off x="0" y="0"/>
              <a:ext cx="1884172" cy="498729"/>
            </a:xfrm>
            <a:custGeom>
              <a:avLst/>
              <a:gdLst/>
              <a:ahLst/>
              <a:cxnLst/>
              <a:rect r="r" b="b" t="t" l="l"/>
              <a:pathLst>
                <a:path h="498729" w="1884172">
                  <a:moveTo>
                    <a:pt x="0" y="0"/>
                  </a:moveTo>
                  <a:lnTo>
                    <a:pt x="1884172" y="0"/>
                  </a:lnTo>
                  <a:lnTo>
                    <a:pt x="1884172" y="498729"/>
                  </a:lnTo>
                  <a:lnTo>
                    <a:pt x="0" y="498729"/>
                  </a:lnTo>
                  <a:close/>
                </a:path>
              </a:pathLst>
            </a:custGeom>
            <a:solidFill>
              <a:srgbClr val="051A25"/>
            </a:solidFill>
          </p:spPr>
        </p:sp>
      </p:grpSp>
      <p:sp>
        <p:nvSpPr>
          <p:cNvPr name="Freeform 4" id="4"/>
          <p:cNvSpPr/>
          <p:nvPr/>
        </p:nvSpPr>
        <p:spPr>
          <a:xfrm flipH="false" flipV="false" rot="0">
            <a:off x="9307304" y="286873"/>
            <a:ext cx="8589104" cy="8653860"/>
          </a:xfrm>
          <a:custGeom>
            <a:avLst/>
            <a:gdLst/>
            <a:ahLst/>
            <a:cxnLst/>
            <a:rect r="r" b="b" t="t" l="l"/>
            <a:pathLst>
              <a:path h="8653860" w="8589104">
                <a:moveTo>
                  <a:pt x="0" y="0"/>
                </a:moveTo>
                <a:lnTo>
                  <a:pt x="8589104" y="0"/>
                </a:lnTo>
                <a:lnTo>
                  <a:pt x="8589104" y="8653860"/>
                </a:lnTo>
                <a:lnTo>
                  <a:pt x="0" y="8653860"/>
                </a:lnTo>
                <a:lnTo>
                  <a:pt x="0" y="0"/>
                </a:lnTo>
                <a:close/>
              </a:path>
            </a:pathLst>
          </a:custGeom>
          <a:blipFill>
            <a:blip r:embed="rId2"/>
            <a:stretch>
              <a:fillRect l="0" t="-25530" r="0" b="0"/>
            </a:stretch>
          </a:blipFill>
        </p:spPr>
      </p:sp>
      <p:sp>
        <p:nvSpPr>
          <p:cNvPr name="TextBox 5" id="5"/>
          <p:cNvSpPr txBox="true"/>
          <p:nvPr/>
        </p:nvSpPr>
        <p:spPr>
          <a:xfrm rot="0">
            <a:off x="115360" y="407128"/>
            <a:ext cx="9191944" cy="2533650"/>
          </a:xfrm>
          <a:prstGeom prst="rect">
            <a:avLst/>
          </a:prstGeom>
        </p:spPr>
        <p:txBody>
          <a:bodyPr anchor="t" rtlCol="false" tIns="0" lIns="0" bIns="0" rIns="0">
            <a:spAutoFit/>
          </a:bodyPr>
          <a:lstStyle/>
          <a:p>
            <a:pPr algn="l" marL="675640" indent="-337820" lvl="1">
              <a:lnSpc>
                <a:spcPts val="3359"/>
              </a:lnSpc>
              <a:buFont typeface="Arial"/>
              <a:buChar char="•"/>
            </a:pPr>
            <a:r>
              <a:rPr lang="en-US" sz="2799">
                <a:solidFill>
                  <a:srgbClr val="FF934F"/>
                </a:solidFill>
                <a:latin typeface="Arimo Bold"/>
              </a:rPr>
              <a:t>1. </a:t>
            </a:r>
            <a:r>
              <a:rPr lang="en-US" sz="2799" u="sng">
                <a:solidFill>
                  <a:srgbClr val="FF934F"/>
                </a:solidFill>
                <a:latin typeface="Arimo Bold"/>
              </a:rPr>
              <a:t>add</a:t>
            </a:r>
            <a:r>
              <a:rPr lang="en-US" sz="2799" u="sng">
                <a:solidFill>
                  <a:srgbClr val="FF934F"/>
                </a:solidFill>
                <a:latin typeface="Arimo Bold"/>
              </a:rPr>
              <a:t>Land() </a:t>
            </a:r>
            <a:r>
              <a:rPr lang="en-US" sz="2799">
                <a:solidFill>
                  <a:srgbClr val="E6EDF3"/>
                </a:solidFill>
                <a:latin typeface="Arimo"/>
              </a:rPr>
              <a:t>allows an address to register a new parcel of land with its location and a unique parcel ID. Emits a LandAdded event when land is registered.</a:t>
            </a:r>
          </a:p>
          <a:p>
            <a:pPr algn="l" marL="675640" indent="-337820" lvl="1">
              <a:lnSpc>
                <a:spcPts val="3359"/>
              </a:lnSpc>
            </a:pPr>
          </a:p>
          <a:p>
            <a:pPr algn="l" marL="675640" indent="-337820" lvl="1">
              <a:lnSpc>
                <a:spcPts val="3359"/>
              </a:lnSpc>
              <a:buFont typeface="Arial"/>
              <a:buChar char="•"/>
            </a:pPr>
          </a:p>
          <a:p>
            <a:pPr algn="l" marL="675640" indent="-337820" lvl="1">
              <a:lnSpc>
                <a:spcPts val="3359"/>
              </a:lnSpc>
            </a:pPr>
          </a:p>
        </p:txBody>
      </p:sp>
      <p:sp>
        <p:nvSpPr>
          <p:cNvPr name="Freeform 6" id="6"/>
          <p:cNvSpPr/>
          <p:nvPr/>
        </p:nvSpPr>
        <p:spPr>
          <a:xfrm flipH="false" flipV="false" rot="0">
            <a:off x="1818407" y="4031670"/>
            <a:ext cx="5785849" cy="2977221"/>
          </a:xfrm>
          <a:custGeom>
            <a:avLst/>
            <a:gdLst/>
            <a:ahLst/>
            <a:cxnLst/>
            <a:rect r="r" b="b" t="t" l="l"/>
            <a:pathLst>
              <a:path h="2977221" w="5785849">
                <a:moveTo>
                  <a:pt x="0" y="0"/>
                </a:moveTo>
                <a:lnTo>
                  <a:pt x="5785849" y="0"/>
                </a:lnTo>
                <a:lnTo>
                  <a:pt x="5785849" y="2977221"/>
                </a:lnTo>
                <a:lnTo>
                  <a:pt x="0" y="2977221"/>
                </a:lnTo>
                <a:lnTo>
                  <a:pt x="0" y="0"/>
                </a:lnTo>
                <a:close/>
              </a:path>
            </a:pathLst>
          </a:custGeom>
          <a:blipFill>
            <a:blip r:embed="rId2"/>
            <a:stretch>
              <a:fillRect l="0" t="0" r="-87628" b="-361173"/>
            </a:stretch>
          </a:blipFill>
        </p:spPr>
      </p:sp>
      <p:grpSp>
        <p:nvGrpSpPr>
          <p:cNvPr name="Group 7" id="7"/>
          <p:cNvGrpSpPr/>
          <p:nvPr/>
        </p:nvGrpSpPr>
        <p:grpSpPr>
          <a:xfrm rot="0">
            <a:off x="9515038" y="5362718"/>
            <a:ext cx="8381370" cy="2700824"/>
            <a:chOff x="0" y="0"/>
            <a:chExt cx="14882465" cy="4795746"/>
          </a:xfrm>
        </p:grpSpPr>
        <p:sp>
          <p:nvSpPr>
            <p:cNvPr name="Freeform 8" id="8"/>
            <p:cNvSpPr/>
            <p:nvPr/>
          </p:nvSpPr>
          <p:spPr>
            <a:xfrm flipH="false" flipV="false" rot="0">
              <a:off x="0" y="0"/>
              <a:ext cx="14882529" cy="4795790"/>
            </a:xfrm>
            <a:custGeom>
              <a:avLst/>
              <a:gdLst/>
              <a:ahLst/>
              <a:cxnLst/>
              <a:rect r="r" b="b" t="t" l="l"/>
              <a:pathLst>
                <a:path h="4795790" w="14882529">
                  <a:moveTo>
                    <a:pt x="82647" y="0"/>
                  </a:moveTo>
                  <a:lnTo>
                    <a:pt x="14799974" y="0"/>
                  </a:lnTo>
                  <a:cubicBezTo>
                    <a:pt x="14845477" y="0"/>
                    <a:pt x="14882529" y="15437"/>
                    <a:pt x="14882529" y="34636"/>
                  </a:cubicBezTo>
                  <a:lnTo>
                    <a:pt x="14882529" y="4761155"/>
                  </a:lnTo>
                  <a:cubicBezTo>
                    <a:pt x="14882529" y="4780224"/>
                    <a:pt x="14845787" y="4795790"/>
                    <a:pt x="14799974" y="4795790"/>
                  </a:cubicBezTo>
                  <a:lnTo>
                    <a:pt x="82647" y="4795790"/>
                  </a:lnTo>
                  <a:cubicBezTo>
                    <a:pt x="36835" y="4795790"/>
                    <a:pt x="0" y="4780224"/>
                    <a:pt x="0" y="4761155"/>
                  </a:cubicBezTo>
                  <a:lnTo>
                    <a:pt x="0" y="34636"/>
                  </a:lnTo>
                  <a:cubicBezTo>
                    <a:pt x="0" y="15437"/>
                    <a:pt x="36835" y="0"/>
                    <a:pt x="82647" y="0"/>
                  </a:cubicBezTo>
                  <a:moveTo>
                    <a:pt x="82647" y="69141"/>
                  </a:moveTo>
                  <a:lnTo>
                    <a:pt x="82647" y="34636"/>
                  </a:lnTo>
                  <a:lnTo>
                    <a:pt x="164984" y="34636"/>
                  </a:lnTo>
                  <a:lnTo>
                    <a:pt x="164984" y="4761155"/>
                  </a:lnTo>
                  <a:lnTo>
                    <a:pt x="82647" y="4761155"/>
                  </a:lnTo>
                  <a:lnTo>
                    <a:pt x="82647" y="4726519"/>
                  </a:lnTo>
                  <a:lnTo>
                    <a:pt x="14799974" y="4726519"/>
                  </a:lnTo>
                  <a:lnTo>
                    <a:pt x="14799974" y="4761155"/>
                  </a:lnTo>
                  <a:lnTo>
                    <a:pt x="14717328" y="4761155"/>
                  </a:lnTo>
                  <a:lnTo>
                    <a:pt x="14717328" y="34636"/>
                  </a:lnTo>
                  <a:lnTo>
                    <a:pt x="14799974" y="34636"/>
                  </a:lnTo>
                  <a:lnTo>
                    <a:pt x="14799974" y="69141"/>
                  </a:lnTo>
                  <a:lnTo>
                    <a:pt x="82647" y="69141"/>
                  </a:lnTo>
                  <a:close/>
                </a:path>
              </a:pathLst>
            </a:custGeom>
            <a:solidFill>
              <a:srgbClr val="FF0000"/>
            </a:solidFill>
          </p:spPr>
        </p:sp>
      </p:grpSp>
      <p:grpSp>
        <p:nvGrpSpPr>
          <p:cNvPr name="Group 9" id="9"/>
          <p:cNvGrpSpPr/>
          <p:nvPr/>
        </p:nvGrpSpPr>
        <p:grpSpPr>
          <a:xfrm rot="0">
            <a:off x="9515038" y="8462036"/>
            <a:ext cx="8381370" cy="604596"/>
            <a:chOff x="0" y="0"/>
            <a:chExt cx="14882465" cy="1073557"/>
          </a:xfrm>
        </p:grpSpPr>
        <p:sp>
          <p:nvSpPr>
            <p:cNvPr name="Freeform 10" id="10"/>
            <p:cNvSpPr/>
            <p:nvPr/>
          </p:nvSpPr>
          <p:spPr>
            <a:xfrm flipH="false" flipV="false" rot="0">
              <a:off x="0" y="0"/>
              <a:ext cx="14882529" cy="1073600"/>
            </a:xfrm>
            <a:custGeom>
              <a:avLst/>
              <a:gdLst/>
              <a:ahLst/>
              <a:cxnLst/>
              <a:rect r="r" b="b" t="t" l="l"/>
              <a:pathLst>
                <a:path h="1073600" w="14882529">
                  <a:moveTo>
                    <a:pt x="82647" y="0"/>
                  </a:moveTo>
                  <a:lnTo>
                    <a:pt x="14799974" y="0"/>
                  </a:lnTo>
                  <a:cubicBezTo>
                    <a:pt x="14845477" y="0"/>
                    <a:pt x="14882529" y="3456"/>
                    <a:pt x="14882529" y="7753"/>
                  </a:cubicBezTo>
                  <a:lnTo>
                    <a:pt x="14882529" y="1065813"/>
                  </a:lnTo>
                  <a:cubicBezTo>
                    <a:pt x="14882529" y="1070082"/>
                    <a:pt x="14845787" y="1073600"/>
                    <a:pt x="14799974" y="1073600"/>
                  </a:cubicBezTo>
                  <a:lnTo>
                    <a:pt x="82647" y="1073600"/>
                  </a:lnTo>
                  <a:cubicBezTo>
                    <a:pt x="36835" y="1073600"/>
                    <a:pt x="0" y="1070082"/>
                    <a:pt x="0" y="1065813"/>
                  </a:cubicBezTo>
                  <a:lnTo>
                    <a:pt x="0" y="7753"/>
                  </a:lnTo>
                  <a:cubicBezTo>
                    <a:pt x="0" y="3456"/>
                    <a:pt x="36835" y="0"/>
                    <a:pt x="82647" y="0"/>
                  </a:cubicBezTo>
                  <a:moveTo>
                    <a:pt x="82647" y="15478"/>
                  </a:moveTo>
                  <a:lnTo>
                    <a:pt x="82647" y="7753"/>
                  </a:lnTo>
                  <a:lnTo>
                    <a:pt x="164984" y="7753"/>
                  </a:lnTo>
                  <a:lnTo>
                    <a:pt x="164984" y="1065813"/>
                  </a:lnTo>
                  <a:lnTo>
                    <a:pt x="82647" y="1065813"/>
                  </a:lnTo>
                  <a:lnTo>
                    <a:pt x="82647" y="1058060"/>
                  </a:lnTo>
                  <a:lnTo>
                    <a:pt x="14799974" y="1058060"/>
                  </a:lnTo>
                  <a:lnTo>
                    <a:pt x="14799974" y="1065813"/>
                  </a:lnTo>
                  <a:lnTo>
                    <a:pt x="14717328" y="1065813"/>
                  </a:lnTo>
                  <a:lnTo>
                    <a:pt x="14717328" y="7753"/>
                  </a:lnTo>
                  <a:lnTo>
                    <a:pt x="14799974" y="7753"/>
                  </a:lnTo>
                  <a:lnTo>
                    <a:pt x="14799974" y="15478"/>
                  </a:lnTo>
                  <a:lnTo>
                    <a:pt x="82647" y="15478"/>
                  </a:lnTo>
                  <a:close/>
                </a:path>
              </a:pathLst>
            </a:custGeom>
            <a:solidFill>
              <a:srgbClr val="FF0000"/>
            </a:solidFill>
          </p:spPr>
        </p:sp>
      </p:grpSp>
      <p:sp>
        <p:nvSpPr>
          <p:cNvPr name="TextBox 11" id="11"/>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17</a:t>
            </a:r>
          </a:p>
        </p:txBody>
      </p:sp>
      <p:grpSp>
        <p:nvGrpSpPr>
          <p:cNvPr name="Group 12" id="12"/>
          <p:cNvGrpSpPr/>
          <p:nvPr/>
        </p:nvGrpSpPr>
        <p:grpSpPr>
          <a:xfrm rot="0">
            <a:off x="0" y="9307895"/>
            <a:ext cx="18288000" cy="979105"/>
            <a:chOff x="0" y="0"/>
            <a:chExt cx="4816593" cy="257871"/>
          </a:xfrm>
        </p:grpSpPr>
        <p:sp>
          <p:nvSpPr>
            <p:cNvPr name="Freeform 13" id="13"/>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14" id="14"/>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16" id="16"/>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17" id="17"/>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18" id="18"/>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19" id="19"/>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20" id="20"/>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LIVE DEMO</a:t>
            </a:r>
          </a:p>
        </p:txBody>
      </p:sp>
      <p:sp>
        <p:nvSpPr>
          <p:cNvPr name="TextBox 21" id="21"/>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22" id="22"/>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23" id="23"/>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24" id="24"/>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25" id="25"/>
          <p:cNvSpPr/>
          <p:nvPr/>
        </p:nvSpPr>
        <p:spPr>
          <a:xfrm>
            <a:off x="9295731" y="9759347"/>
            <a:ext cx="454199" cy="0"/>
          </a:xfrm>
          <a:prstGeom prst="line">
            <a:avLst/>
          </a:prstGeom>
          <a:ln cap="flat" w="38100">
            <a:solidFill>
              <a:srgbClr val="000000"/>
            </a:solidFill>
            <a:prstDash val="solid"/>
            <a:headEnd type="none" len="sm" w="sm"/>
            <a:tailEnd type="arrow" len="sm" w="med"/>
          </a:ln>
        </p:spPr>
      </p:sp>
      <p:sp>
        <p:nvSpPr>
          <p:cNvPr name="AutoShape 26" id="26"/>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27" id="27"/>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590282" y="6178772"/>
            <a:ext cx="1413162" cy="374072"/>
            <a:chOff x="0" y="0"/>
            <a:chExt cx="1884216" cy="498763"/>
          </a:xfrm>
        </p:grpSpPr>
        <p:sp>
          <p:nvSpPr>
            <p:cNvPr name="Freeform 3" id="3"/>
            <p:cNvSpPr/>
            <p:nvPr/>
          </p:nvSpPr>
          <p:spPr>
            <a:xfrm flipH="false" flipV="false" rot="0">
              <a:off x="0" y="0"/>
              <a:ext cx="1884172" cy="498729"/>
            </a:xfrm>
            <a:custGeom>
              <a:avLst/>
              <a:gdLst/>
              <a:ahLst/>
              <a:cxnLst/>
              <a:rect r="r" b="b" t="t" l="l"/>
              <a:pathLst>
                <a:path h="498729" w="1884172">
                  <a:moveTo>
                    <a:pt x="0" y="0"/>
                  </a:moveTo>
                  <a:lnTo>
                    <a:pt x="1884172" y="0"/>
                  </a:lnTo>
                  <a:lnTo>
                    <a:pt x="1884172" y="498729"/>
                  </a:lnTo>
                  <a:lnTo>
                    <a:pt x="0" y="498729"/>
                  </a:lnTo>
                  <a:close/>
                </a:path>
              </a:pathLst>
            </a:custGeom>
            <a:solidFill>
              <a:srgbClr val="051A25"/>
            </a:solidFill>
          </p:spPr>
        </p:sp>
      </p:grpSp>
      <p:sp>
        <p:nvSpPr>
          <p:cNvPr name="Freeform 4" id="4"/>
          <p:cNvSpPr/>
          <p:nvPr/>
        </p:nvSpPr>
        <p:spPr>
          <a:xfrm flipH="false" flipV="false" rot="0">
            <a:off x="2697047" y="2908193"/>
            <a:ext cx="12893906" cy="4470614"/>
          </a:xfrm>
          <a:custGeom>
            <a:avLst/>
            <a:gdLst/>
            <a:ahLst/>
            <a:cxnLst/>
            <a:rect r="r" b="b" t="t" l="l"/>
            <a:pathLst>
              <a:path h="4470614" w="12893906">
                <a:moveTo>
                  <a:pt x="0" y="0"/>
                </a:moveTo>
                <a:lnTo>
                  <a:pt x="12893906" y="0"/>
                </a:lnTo>
                <a:lnTo>
                  <a:pt x="12893906" y="4470614"/>
                </a:lnTo>
                <a:lnTo>
                  <a:pt x="0" y="4470614"/>
                </a:lnTo>
                <a:lnTo>
                  <a:pt x="0" y="0"/>
                </a:lnTo>
                <a:close/>
              </a:path>
            </a:pathLst>
          </a:custGeom>
          <a:blipFill>
            <a:blip r:embed="rId2"/>
            <a:stretch>
              <a:fillRect l="0" t="0" r="0" b="0"/>
            </a:stretch>
          </a:blipFill>
        </p:spPr>
      </p:sp>
      <p:sp>
        <p:nvSpPr>
          <p:cNvPr name="TextBox 5" id="5"/>
          <p:cNvSpPr txBox="true"/>
          <p:nvPr/>
        </p:nvSpPr>
        <p:spPr>
          <a:xfrm rot="0">
            <a:off x="360864" y="514099"/>
            <a:ext cx="9191944" cy="3371850"/>
          </a:xfrm>
          <a:prstGeom prst="rect">
            <a:avLst/>
          </a:prstGeom>
        </p:spPr>
        <p:txBody>
          <a:bodyPr anchor="t" rtlCol="false" tIns="0" lIns="0" bIns="0" rIns="0">
            <a:spAutoFit/>
          </a:bodyPr>
          <a:lstStyle/>
          <a:p>
            <a:pPr algn="l" marL="675639" indent="-337820" lvl="1">
              <a:lnSpc>
                <a:spcPts val="3359"/>
              </a:lnSpc>
              <a:buFont typeface="Arial"/>
              <a:buChar char="•"/>
            </a:pPr>
            <a:r>
              <a:rPr lang="en-US" sz="2799" u="sng">
                <a:solidFill>
                  <a:srgbClr val="FFAB40"/>
                </a:solidFill>
                <a:latin typeface="Arimo Bold"/>
              </a:rPr>
              <a:t>2. approve</a:t>
            </a:r>
            <a:r>
              <a:rPr lang="en-US" sz="2799" u="sng">
                <a:solidFill>
                  <a:srgbClr val="FFAB40"/>
                </a:solidFill>
                <a:latin typeface="Arimo Bold"/>
              </a:rPr>
              <a:t>Land() </a:t>
            </a:r>
            <a:r>
              <a:rPr lang="en-US" sz="2799">
                <a:solidFill>
                  <a:srgbClr val="E6EDF3"/>
                </a:solidFill>
                <a:latin typeface="Arimo"/>
              </a:rPr>
              <a:t>allows the land inspector to property to be added to the blockchain network. </a:t>
            </a:r>
          </a:p>
          <a:p>
            <a:pPr algn="l" marL="675639" indent="-337820" lvl="1">
              <a:lnSpc>
                <a:spcPts val="3359"/>
              </a:lnSpc>
              <a:buFont typeface="Arial"/>
              <a:buChar char="•"/>
            </a:pPr>
          </a:p>
          <a:p>
            <a:pPr algn="l" marL="675640" indent="-337820" lvl="1">
              <a:lnSpc>
                <a:spcPts val="3359"/>
              </a:lnSpc>
              <a:buFont typeface="Arial"/>
              <a:buChar char="•"/>
            </a:pPr>
            <a:r>
              <a:rPr lang="en-US" sz="2799">
                <a:solidFill>
                  <a:srgbClr val="E6EDF3"/>
                </a:solidFill>
                <a:latin typeface="Arimo"/>
              </a:rPr>
              <a:t>A LandApproved event is emitted when land is approved.</a:t>
            </a:r>
          </a:p>
          <a:p>
            <a:pPr algn="l" marL="675640" indent="-337820" lvl="1">
              <a:lnSpc>
                <a:spcPts val="3359"/>
              </a:lnSpc>
            </a:pPr>
          </a:p>
          <a:p>
            <a:pPr algn="l" marL="675640" indent="-337820" lvl="1">
              <a:lnSpc>
                <a:spcPts val="3359"/>
              </a:lnSpc>
              <a:buFont typeface="Arial"/>
              <a:buChar char="•"/>
            </a:pPr>
          </a:p>
          <a:p>
            <a:pPr algn="l" marL="675640" indent="-337820" lvl="1">
              <a:lnSpc>
                <a:spcPts val="3359"/>
              </a:lnSpc>
            </a:pPr>
          </a:p>
        </p:txBody>
      </p:sp>
      <p:grpSp>
        <p:nvGrpSpPr>
          <p:cNvPr name="Group 6" id="6"/>
          <p:cNvGrpSpPr/>
          <p:nvPr/>
        </p:nvGrpSpPr>
        <p:grpSpPr>
          <a:xfrm rot="0">
            <a:off x="2902550" y="6028395"/>
            <a:ext cx="8583902" cy="1690200"/>
            <a:chOff x="0" y="0"/>
            <a:chExt cx="24355819" cy="4795746"/>
          </a:xfrm>
        </p:grpSpPr>
        <p:sp>
          <p:nvSpPr>
            <p:cNvPr name="Freeform 7" id="7"/>
            <p:cNvSpPr/>
            <p:nvPr/>
          </p:nvSpPr>
          <p:spPr>
            <a:xfrm flipH="false" flipV="false" rot="0">
              <a:off x="0" y="0"/>
              <a:ext cx="24355884" cy="4795790"/>
            </a:xfrm>
            <a:custGeom>
              <a:avLst/>
              <a:gdLst/>
              <a:ahLst/>
              <a:cxnLst/>
              <a:rect r="r" b="b" t="t" l="l"/>
              <a:pathLst>
                <a:path h="4795790" w="24355884">
                  <a:moveTo>
                    <a:pt x="135255" y="0"/>
                  </a:moveTo>
                  <a:lnTo>
                    <a:pt x="24220819" y="0"/>
                  </a:lnTo>
                  <a:cubicBezTo>
                    <a:pt x="24295286" y="0"/>
                    <a:pt x="24355884" y="15437"/>
                    <a:pt x="24355884" y="34636"/>
                  </a:cubicBezTo>
                  <a:lnTo>
                    <a:pt x="24355884" y="4761155"/>
                  </a:lnTo>
                  <a:cubicBezTo>
                    <a:pt x="24355884" y="4780224"/>
                    <a:pt x="24295793" y="4795790"/>
                    <a:pt x="24220819" y="4795790"/>
                  </a:cubicBezTo>
                  <a:lnTo>
                    <a:pt x="135255" y="4795790"/>
                  </a:lnTo>
                  <a:cubicBezTo>
                    <a:pt x="60282" y="4795790"/>
                    <a:pt x="0" y="4780224"/>
                    <a:pt x="0" y="4761155"/>
                  </a:cubicBezTo>
                  <a:lnTo>
                    <a:pt x="0" y="34636"/>
                  </a:lnTo>
                  <a:cubicBezTo>
                    <a:pt x="0" y="15437"/>
                    <a:pt x="60282" y="0"/>
                    <a:pt x="135255" y="0"/>
                  </a:cubicBezTo>
                  <a:moveTo>
                    <a:pt x="135255" y="69141"/>
                  </a:moveTo>
                  <a:lnTo>
                    <a:pt x="135255" y="34636"/>
                  </a:lnTo>
                  <a:lnTo>
                    <a:pt x="270004" y="34636"/>
                  </a:lnTo>
                  <a:lnTo>
                    <a:pt x="270004" y="4761155"/>
                  </a:lnTo>
                  <a:lnTo>
                    <a:pt x="135255" y="4761155"/>
                  </a:lnTo>
                  <a:lnTo>
                    <a:pt x="135255" y="4726519"/>
                  </a:lnTo>
                  <a:lnTo>
                    <a:pt x="24220819" y="4726519"/>
                  </a:lnTo>
                  <a:lnTo>
                    <a:pt x="24220819" y="4761155"/>
                  </a:lnTo>
                  <a:lnTo>
                    <a:pt x="24085564" y="4761155"/>
                  </a:lnTo>
                  <a:lnTo>
                    <a:pt x="24085564" y="34636"/>
                  </a:lnTo>
                  <a:lnTo>
                    <a:pt x="24220819" y="34636"/>
                  </a:lnTo>
                  <a:lnTo>
                    <a:pt x="24220819" y="69141"/>
                  </a:lnTo>
                  <a:lnTo>
                    <a:pt x="135255" y="69141"/>
                  </a:lnTo>
                  <a:close/>
                </a:path>
              </a:pathLst>
            </a:custGeom>
            <a:solidFill>
              <a:srgbClr val="FF0000"/>
            </a:solidFill>
          </p:spPr>
        </p:sp>
      </p:grpSp>
      <p:sp>
        <p:nvSpPr>
          <p:cNvPr name="TextBox 8" id="8"/>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18</a:t>
            </a:r>
          </a:p>
        </p:txBody>
      </p:sp>
      <p:grpSp>
        <p:nvGrpSpPr>
          <p:cNvPr name="Group 9" id="9"/>
          <p:cNvGrpSpPr/>
          <p:nvPr/>
        </p:nvGrpSpPr>
        <p:grpSpPr>
          <a:xfrm rot="0">
            <a:off x="0" y="9307895"/>
            <a:ext cx="18288000" cy="979105"/>
            <a:chOff x="0" y="0"/>
            <a:chExt cx="4816593" cy="257871"/>
          </a:xfrm>
        </p:grpSpPr>
        <p:sp>
          <p:nvSpPr>
            <p:cNvPr name="Freeform 10" id="10"/>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11" id="11"/>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13" id="13"/>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14" id="14"/>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15" id="15"/>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16" id="16"/>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17" id="17"/>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LIVE DEMO</a:t>
            </a:r>
          </a:p>
        </p:txBody>
      </p:sp>
      <p:sp>
        <p:nvSpPr>
          <p:cNvPr name="TextBox 18" id="18"/>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19" id="19"/>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20" id="20"/>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21" id="21"/>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22" id="22"/>
          <p:cNvSpPr/>
          <p:nvPr/>
        </p:nvSpPr>
        <p:spPr>
          <a:xfrm>
            <a:off x="9295731" y="9759347"/>
            <a:ext cx="454199" cy="0"/>
          </a:xfrm>
          <a:prstGeom prst="line">
            <a:avLst/>
          </a:prstGeom>
          <a:ln cap="flat" w="38100">
            <a:solidFill>
              <a:srgbClr val="000000"/>
            </a:solidFill>
            <a:prstDash val="solid"/>
            <a:headEnd type="none" len="sm" w="sm"/>
            <a:tailEnd type="arrow" len="sm" w="med"/>
          </a:ln>
        </p:spPr>
      </p:sp>
      <p:sp>
        <p:nvSpPr>
          <p:cNvPr name="AutoShape 23" id="23"/>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24" id="24"/>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122263" y="2873880"/>
            <a:ext cx="10043475" cy="6384420"/>
          </a:xfrm>
          <a:custGeom>
            <a:avLst/>
            <a:gdLst/>
            <a:ahLst/>
            <a:cxnLst/>
            <a:rect r="r" b="b" t="t" l="l"/>
            <a:pathLst>
              <a:path h="6384420" w="10043475">
                <a:moveTo>
                  <a:pt x="0" y="0"/>
                </a:moveTo>
                <a:lnTo>
                  <a:pt x="10043474" y="0"/>
                </a:lnTo>
                <a:lnTo>
                  <a:pt x="10043474" y="6384420"/>
                </a:lnTo>
                <a:lnTo>
                  <a:pt x="0" y="6384420"/>
                </a:lnTo>
                <a:lnTo>
                  <a:pt x="0" y="0"/>
                </a:lnTo>
                <a:close/>
              </a:path>
            </a:pathLst>
          </a:custGeom>
          <a:blipFill>
            <a:blip r:embed="rId2"/>
            <a:stretch>
              <a:fillRect l="0" t="0" r="0" b="0"/>
            </a:stretch>
          </a:blipFill>
        </p:spPr>
      </p:sp>
      <p:sp>
        <p:nvSpPr>
          <p:cNvPr name="TextBox 3" id="3"/>
          <p:cNvSpPr txBox="true"/>
          <p:nvPr/>
        </p:nvSpPr>
        <p:spPr>
          <a:xfrm rot="0">
            <a:off x="360864" y="514099"/>
            <a:ext cx="9191944" cy="1695450"/>
          </a:xfrm>
          <a:prstGeom prst="rect">
            <a:avLst/>
          </a:prstGeom>
        </p:spPr>
        <p:txBody>
          <a:bodyPr anchor="t" rtlCol="false" tIns="0" lIns="0" bIns="0" rIns="0">
            <a:spAutoFit/>
          </a:bodyPr>
          <a:lstStyle/>
          <a:p>
            <a:pPr marL="604519" indent="-302260" lvl="1">
              <a:lnSpc>
                <a:spcPts val="3359"/>
              </a:lnSpc>
              <a:buFont typeface="Arial"/>
              <a:buChar char="•"/>
            </a:pPr>
            <a:r>
              <a:rPr lang="en-US" sz="2799" u="sng">
                <a:solidFill>
                  <a:srgbClr val="FFAB40"/>
                </a:solidFill>
                <a:latin typeface="Arimo Bold"/>
              </a:rPr>
              <a:t>3. requestLand(): </a:t>
            </a:r>
            <a:r>
              <a:rPr lang="en-US" sz="2799">
                <a:solidFill>
                  <a:srgbClr val="FFFFFF"/>
                </a:solidFill>
                <a:latin typeface="Arimo"/>
              </a:rPr>
              <a:t>This function is used when a potential buyer requests a property from a seller.</a:t>
            </a:r>
          </a:p>
          <a:p>
            <a:pPr marL="604519" indent="-302260" lvl="1">
              <a:lnSpc>
                <a:spcPts val="3359"/>
              </a:lnSpc>
              <a:buFont typeface="Arial"/>
              <a:buChar char="•"/>
            </a:pPr>
          </a:p>
          <a:p>
            <a:pPr algn="l">
              <a:lnSpc>
                <a:spcPts val="3359"/>
              </a:lnSpc>
            </a:pPr>
            <a:r>
              <a:rPr lang="en-US" sz="2799">
                <a:solidFill>
                  <a:srgbClr val="FFFFFF"/>
                </a:solidFill>
                <a:latin typeface="Arimo"/>
              </a:rPr>
              <a:t>      This emits a Landrequested event to be triggered</a:t>
            </a:r>
          </a:p>
        </p:txBody>
      </p:sp>
      <p:grpSp>
        <p:nvGrpSpPr>
          <p:cNvPr name="Group 4" id="4"/>
          <p:cNvGrpSpPr/>
          <p:nvPr/>
        </p:nvGrpSpPr>
        <p:grpSpPr>
          <a:xfrm rot="0">
            <a:off x="4474270" y="8068698"/>
            <a:ext cx="8583902" cy="649547"/>
            <a:chOff x="0" y="0"/>
            <a:chExt cx="24355819" cy="1843013"/>
          </a:xfrm>
        </p:grpSpPr>
        <p:sp>
          <p:nvSpPr>
            <p:cNvPr name="Freeform 5" id="5"/>
            <p:cNvSpPr/>
            <p:nvPr/>
          </p:nvSpPr>
          <p:spPr>
            <a:xfrm flipH="false" flipV="false" rot="0">
              <a:off x="0" y="0"/>
              <a:ext cx="24355884" cy="1843056"/>
            </a:xfrm>
            <a:custGeom>
              <a:avLst/>
              <a:gdLst/>
              <a:ahLst/>
              <a:cxnLst/>
              <a:rect r="r" b="b" t="t" l="l"/>
              <a:pathLst>
                <a:path h="1843056" w="24355884">
                  <a:moveTo>
                    <a:pt x="135255" y="0"/>
                  </a:moveTo>
                  <a:lnTo>
                    <a:pt x="24220819" y="0"/>
                  </a:lnTo>
                  <a:cubicBezTo>
                    <a:pt x="24295286" y="0"/>
                    <a:pt x="24355884" y="5932"/>
                    <a:pt x="24355884" y="13310"/>
                  </a:cubicBezTo>
                  <a:lnTo>
                    <a:pt x="24355884" y="1829719"/>
                  </a:lnTo>
                  <a:cubicBezTo>
                    <a:pt x="24355884" y="1837048"/>
                    <a:pt x="24295793" y="1843056"/>
                    <a:pt x="24220819" y="1843056"/>
                  </a:cubicBezTo>
                  <a:lnTo>
                    <a:pt x="135255" y="1843056"/>
                  </a:lnTo>
                  <a:cubicBezTo>
                    <a:pt x="60282" y="1843056"/>
                    <a:pt x="0" y="1837048"/>
                    <a:pt x="0" y="1829719"/>
                  </a:cubicBezTo>
                  <a:lnTo>
                    <a:pt x="0" y="13310"/>
                  </a:lnTo>
                  <a:cubicBezTo>
                    <a:pt x="0" y="5932"/>
                    <a:pt x="60282" y="0"/>
                    <a:pt x="135255" y="0"/>
                  </a:cubicBezTo>
                  <a:moveTo>
                    <a:pt x="135255" y="26571"/>
                  </a:moveTo>
                  <a:lnTo>
                    <a:pt x="135255" y="13310"/>
                  </a:lnTo>
                  <a:lnTo>
                    <a:pt x="270004" y="13310"/>
                  </a:lnTo>
                  <a:lnTo>
                    <a:pt x="270004" y="1829719"/>
                  </a:lnTo>
                  <a:lnTo>
                    <a:pt x="135255" y="1829719"/>
                  </a:lnTo>
                  <a:lnTo>
                    <a:pt x="135255" y="1816409"/>
                  </a:lnTo>
                  <a:lnTo>
                    <a:pt x="24220819" y="1816409"/>
                  </a:lnTo>
                  <a:lnTo>
                    <a:pt x="24220819" y="1829719"/>
                  </a:lnTo>
                  <a:lnTo>
                    <a:pt x="24085564" y="1829719"/>
                  </a:lnTo>
                  <a:lnTo>
                    <a:pt x="24085564" y="13310"/>
                  </a:lnTo>
                  <a:lnTo>
                    <a:pt x="24220819" y="13310"/>
                  </a:lnTo>
                  <a:lnTo>
                    <a:pt x="24220819" y="26571"/>
                  </a:lnTo>
                  <a:lnTo>
                    <a:pt x="135255" y="26571"/>
                  </a:lnTo>
                  <a:close/>
                </a:path>
              </a:pathLst>
            </a:custGeom>
            <a:solidFill>
              <a:srgbClr val="FF0000"/>
            </a:solidFill>
          </p:spPr>
        </p:sp>
      </p:grpSp>
      <p:sp>
        <p:nvSpPr>
          <p:cNvPr name="AutoShape 6" id="6"/>
          <p:cNvSpPr/>
          <p:nvPr/>
        </p:nvSpPr>
        <p:spPr>
          <a:xfrm flipV="true">
            <a:off x="17259300" y="-156927"/>
            <a:ext cx="0" cy="10443927"/>
          </a:xfrm>
          <a:prstGeom prst="line">
            <a:avLst/>
          </a:prstGeom>
          <a:ln cap="flat" w="133350">
            <a:solidFill>
              <a:srgbClr val="F4A633"/>
            </a:solidFill>
            <a:prstDash val="solid"/>
            <a:headEnd type="none" len="sm" w="sm"/>
            <a:tailEnd type="none" len="sm" w="sm"/>
          </a:ln>
        </p:spPr>
      </p:sp>
      <p:sp>
        <p:nvSpPr>
          <p:cNvPr name="TextBox 7" id="7"/>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19</a:t>
            </a:r>
          </a:p>
        </p:txBody>
      </p:sp>
      <p:grpSp>
        <p:nvGrpSpPr>
          <p:cNvPr name="Group 8" id="8"/>
          <p:cNvGrpSpPr/>
          <p:nvPr/>
        </p:nvGrpSpPr>
        <p:grpSpPr>
          <a:xfrm rot="0">
            <a:off x="0" y="9307895"/>
            <a:ext cx="18288000" cy="979105"/>
            <a:chOff x="0" y="0"/>
            <a:chExt cx="4816593" cy="257871"/>
          </a:xfrm>
        </p:grpSpPr>
        <p:sp>
          <p:nvSpPr>
            <p:cNvPr name="Freeform 9" id="9"/>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10" id="10"/>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12" id="12"/>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13" id="13"/>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14" id="14"/>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15" id="15"/>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16" id="16"/>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LIVE DEMO</a:t>
            </a:r>
          </a:p>
        </p:txBody>
      </p:sp>
      <p:sp>
        <p:nvSpPr>
          <p:cNvPr name="TextBox 17" id="17"/>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18" id="18"/>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19" id="19"/>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20" id="20"/>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21" id="21"/>
          <p:cNvSpPr/>
          <p:nvPr/>
        </p:nvSpPr>
        <p:spPr>
          <a:xfrm>
            <a:off x="9295731" y="9759347"/>
            <a:ext cx="454199" cy="0"/>
          </a:xfrm>
          <a:prstGeom prst="line">
            <a:avLst/>
          </a:prstGeom>
          <a:ln cap="flat" w="38100">
            <a:solidFill>
              <a:srgbClr val="000000"/>
            </a:solidFill>
            <a:prstDash val="solid"/>
            <a:headEnd type="none" len="sm" w="sm"/>
            <a:tailEnd type="arrow" len="sm" w="med"/>
          </a:ln>
        </p:spPr>
      </p:sp>
      <p:sp>
        <p:nvSpPr>
          <p:cNvPr name="AutoShape 22" id="22"/>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23" id="23"/>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521350" y="4041402"/>
            <a:ext cx="11288660" cy="2637802"/>
          </a:xfrm>
          <a:custGeom>
            <a:avLst/>
            <a:gdLst/>
            <a:ahLst/>
            <a:cxnLst/>
            <a:rect r="r" b="b" t="t" l="l"/>
            <a:pathLst>
              <a:path h="2637802" w="11288660">
                <a:moveTo>
                  <a:pt x="0" y="0"/>
                </a:moveTo>
                <a:lnTo>
                  <a:pt x="11288660" y="0"/>
                </a:lnTo>
                <a:lnTo>
                  <a:pt x="11288660" y="2637802"/>
                </a:lnTo>
                <a:lnTo>
                  <a:pt x="0" y="2637802"/>
                </a:lnTo>
                <a:lnTo>
                  <a:pt x="0" y="0"/>
                </a:lnTo>
                <a:close/>
              </a:path>
            </a:pathLst>
          </a:custGeom>
          <a:blipFill>
            <a:blip r:embed="rId2"/>
            <a:stretch>
              <a:fillRect l="0" t="0" r="0" b="0"/>
            </a:stretch>
          </a:blipFill>
        </p:spPr>
      </p:sp>
      <p:sp>
        <p:nvSpPr>
          <p:cNvPr name="TextBox 3" id="3"/>
          <p:cNvSpPr txBox="true"/>
          <p:nvPr/>
        </p:nvSpPr>
        <p:spPr>
          <a:xfrm rot="0">
            <a:off x="360864" y="504574"/>
            <a:ext cx="11179688" cy="2797731"/>
          </a:xfrm>
          <a:prstGeom prst="rect">
            <a:avLst/>
          </a:prstGeom>
        </p:spPr>
        <p:txBody>
          <a:bodyPr anchor="t" rtlCol="false" tIns="0" lIns="0" bIns="0" rIns="0">
            <a:spAutoFit/>
          </a:bodyPr>
          <a:lstStyle/>
          <a:p>
            <a:pPr marL="665716" indent="-332858" lvl="1">
              <a:lnSpc>
                <a:spcPts val="3700"/>
              </a:lnSpc>
              <a:buFont typeface="Arial"/>
              <a:buChar char="•"/>
            </a:pPr>
            <a:r>
              <a:rPr lang="en-US" sz="3083" u="sng">
                <a:solidFill>
                  <a:srgbClr val="FFAB40"/>
                </a:solidFill>
                <a:latin typeface="Arimo Bold"/>
              </a:rPr>
              <a:t>4. approveRequest(): </a:t>
            </a:r>
            <a:r>
              <a:rPr lang="en-US" sz="3083">
                <a:solidFill>
                  <a:srgbClr val="FFFFFF"/>
                </a:solidFill>
                <a:latin typeface="Arimo"/>
              </a:rPr>
              <a:t>Seller approves the request to sell his property to buyer who has requested land. </a:t>
            </a:r>
          </a:p>
          <a:p>
            <a:pPr marL="665716" indent="-332858" lvl="1">
              <a:lnSpc>
                <a:spcPts val="3700"/>
              </a:lnSpc>
              <a:buFont typeface="Arial"/>
              <a:buChar char="•"/>
            </a:pPr>
            <a:r>
              <a:rPr lang="en-US" sz="3083">
                <a:solidFill>
                  <a:srgbClr val="FFFFFF"/>
                </a:solidFill>
                <a:latin typeface="Arimo"/>
              </a:rPr>
              <a:t>- State of RequestStatus changes from ‘false‘ to ‘true‘</a:t>
            </a:r>
          </a:p>
          <a:p>
            <a:pPr marL="665716" indent="-332858" lvl="1">
              <a:lnSpc>
                <a:spcPts val="3700"/>
              </a:lnSpc>
              <a:buFont typeface="Arial"/>
              <a:buChar char="•"/>
            </a:pPr>
            <a:r>
              <a:rPr lang="en-US" sz="3083">
                <a:solidFill>
                  <a:srgbClr val="000000"/>
                </a:solidFill>
                <a:latin typeface="Arimo"/>
              </a:rPr>
              <a:t>State</a:t>
            </a:r>
          </a:p>
          <a:p>
            <a:pPr marL="665716" indent="-332858" lvl="1">
              <a:lnSpc>
                <a:spcPts val="3700"/>
              </a:lnSpc>
              <a:buFont typeface="Arial"/>
              <a:buChar char="•"/>
            </a:pPr>
            <a:r>
              <a:rPr lang="en-US" sz="3083">
                <a:solidFill>
                  <a:srgbClr val="000000"/>
                </a:solidFill>
                <a:latin typeface="Arimo"/>
              </a:rPr>
              <a:t>STate</a:t>
            </a:r>
          </a:p>
          <a:p>
            <a:pPr algn="l">
              <a:lnSpc>
                <a:spcPts val="3700"/>
              </a:lnSpc>
            </a:pPr>
          </a:p>
        </p:txBody>
      </p:sp>
      <p:grpSp>
        <p:nvGrpSpPr>
          <p:cNvPr name="Group 4" id="4"/>
          <p:cNvGrpSpPr/>
          <p:nvPr/>
        </p:nvGrpSpPr>
        <p:grpSpPr>
          <a:xfrm rot="0">
            <a:off x="2978331" y="5388878"/>
            <a:ext cx="8583902" cy="649547"/>
            <a:chOff x="0" y="0"/>
            <a:chExt cx="24355819" cy="1843013"/>
          </a:xfrm>
        </p:grpSpPr>
        <p:sp>
          <p:nvSpPr>
            <p:cNvPr name="Freeform 5" id="5"/>
            <p:cNvSpPr/>
            <p:nvPr/>
          </p:nvSpPr>
          <p:spPr>
            <a:xfrm flipH="false" flipV="false" rot="0">
              <a:off x="0" y="0"/>
              <a:ext cx="24355884" cy="1843056"/>
            </a:xfrm>
            <a:custGeom>
              <a:avLst/>
              <a:gdLst/>
              <a:ahLst/>
              <a:cxnLst/>
              <a:rect r="r" b="b" t="t" l="l"/>
              <a:pathLst>
                <a:path h="1843056" w="24355884">
                  <a:moveTo>
                    <a:pt x="135255" y="0"/>
                  </a:moveTo>
                  <a:lnTo>
                    <a:pt x="24220819" y="0"/>
                  </a:lnTo>
                  <a:cubicBezTo>
                    <a:pt x="24295286" y="0"/>
                    <a:pt x="24355884" y="5932"/>
                    <a:pt x="24355884" y="13310"/>
                  </a:cubicBezTo>
                  <a:lnTo>
                    <a:pt x="24355884" y="1829719"/>
                  </a:lnTo>
                  <a:cubicBezTo>
                    <a:pt x="24355884" y="1837048"/>
                    <a:pt x="24295793" y="1843056"/>
                    <a:pt x="24220819" y="1843056"/>
                  </a:cubicBezTo>
                  <a:lnTo>
                    <a:pt x="135255" y="1843056"/>
                  </a:lnTo>
                  <a:cubicBezTo>
                    <a:pt x="60282" y="1843056"/>
                    <a:pt x="0" y="1837048"/>
                    <a:pt x="0" y="1829719"/>
                  </a:cubicBezTo>
                  <a:lnTo>
                    <a:pt x="0" y="13310"/>
                  </a:lnTo>
                  <a:cubicBezTo>
                    <a:pt x="0" y="5932"/>
                    <a:pt x="60282" y="0"/>
                    <a:pt x="135255" y="0"/>
                  </a:cubicBezTo>
                  <a:moveTo>
                    <a:pt x="135255" y="26571"/>
                  </a:moveTo>
                  <a:lnTo>
                    <a:pt x="135255" y="13310"/>
                  </a:lnTo>
                  <a:lnTo>
                    <a:pt x="270004" y="13310"/>
                  </a:lnTo>
                  <a:lnTo>
                    <a:pt x="270004" y="1829719"/>
                  </a:lnTo>
                  <a:lnTo>
                    <a:pt x="135255" y="1829719"/>
                  </a:lnTo>
                  <a:lnTo>
                    <a:pt x="135255" y="1816409"/>
                  </a:lnTo>
                  <a:lnTo>
                    <a:pt x="24220819" y="1816409"/>
                  </a:lnTo>
                  <a:lnTo>
                    <a:pt x="24220819" y="1829719"/>
                  </a:lnTo>
                  <a:lnTo>
                    <a:pt x="24085564" y="1829719"/>
                  </a:lnTo>
                  <a:lnTo>
                    <a:pt x="24085564" y="13310"/>
                  </a:lnTo>
                  <a:lnTo>
                    <a:pt x="24220819" y="13310"/>
                  </a:lnTo>
                  <a:lnTo>
                    <a:pt x="24220819" y="26571"/>
                  </a:lnTo>
                  <a:lnTo>
                    <a:pt x="135255" y="26571"/>
                  </a:lnTo>
                  <a:close/>
                </a:path>
              </a:pathLst>
            </a:custGeom>
            <a:solidFill>
              <a:srgbClr val="FF0000"/>
            </a:solidFill>
          </p:spPr>
        </p:sp>
      </p:grpSp>
      <p:sp>
        <p:nvSpPr>
          <p:cNvPr name="AutoShape 6" id="6"/>
          <p:cNvSpPr/>
          <p:nvPr/>
        </p:nvSpPr>
        <p:spPr>
          <a:xfrm flipV="true">
            <a:off x="17259300" y="-156927"/>
            <a:ext cx="0" cy="10443927"/>
          </a:xfrm>
          <a:prstGeom prst="line">
            <a:avLst/>
          </a:prstGeom>
          <a:ln cap="flat" w="133350">
            <a:solidFill>
              <a:srgbClr val="F4A633"/>
            </a:solidFill>
            <a:prstDash val="solid"/>
            <a:headEnd type="none" len="sm" w="sm"/>
            <a:tailEnd type="none" len="sm" w="sm"/>
          </a:ln>
        </p:spPr>
      </p:sp>
      <p:sp>
        <p:nvSpPr>
          <p:cNvPr name="TextBox 7" id="7"/>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20</a:t>
            </a:r>
          </a:p>
        </p:txBody>
      </p:sp>
      <p:grpSp>
        <p:nvGrpSpPr>
          <p:cNvPr name="Group 8" id="8"/>
          <p:cNvGrpSpPr/>
          <p:nvPr/>
        </p:nvGrpSpPr>
        <p:grpSpPr>
          <a:xfrm rot="0">
            <a:off x="0" y="9307895"/>
            <a:ext cx="18288000" cy="979105"/>
            <a:chOff x="0" y="0"/>
            <a:chExt cx="4816593" cy="257871"/>
          </a:xfrm>
        </p:grpSpPr>
        <p:sp>
          <p:nvSpPr>
            <p:cNvPr name="Freeform 9" id="9"/>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10" id="10"/>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12" id="12"/>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13" id="13"/>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14" id="14"/>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15" id="15"/>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16" id="16"/>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LIVE DEMO</a:t>
            </a:r>
          </a:p>
        </p:txBody>
      </p:sp>
      <p:sp>
        <p:nvSpPr>
          <p:cNvPr name="TextBox 17" id="17"/>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18" id="18"/>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19" id="19"/>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20" id="20"/>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21" id="21"/>
          <p:cNvSpPr/>
          <p:nvPr/>
        </p:nvSpPr>
        <p:spPr>
          <a:xfrm>
            <a:off x="9295731" y="9759347"/>
            <a:ext cx="454199" cy="0"/>
          </a:xfrm>
          <a:prstGeom prst="line">
            <a:avLst/>
          </a:prstGeom>
          <a:ln cap="flat" w="38100">
            <a:solidFill>
              <a:srgbClr val="000000"/>
            </a:solidFill>
            <a:prstDash val="solid"/>
            <a:headEnd type="none" len="sm" w="sm"/>
            <a:tailEnd type="arrow" len="sm" w="med"/>
          </a:ln>
        </p:spPr>
      </p:sp>
      <p:sp>
        <p:nvSpPr>
          <p:cNvPr name="AutoShape 22" id="22"/>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23" id="23"/>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400000">
            <a:off x="14549104" y="-1247028"/>
            <a:ext cx="2440937" cy="5054446"/>
            <a:chOff x="0" y="0"/>
            <a:chExt cx="650759" cy="1347526"/>
          </a:xfrm>
        </p:grpSpPr>
        <p:sp>
          <p:nvSpPr>
            <p:cNvPr name="Freeform 3" id="3"/>
            <p:cNvSpPr/>
            <p:nvPr/>
          </p:nvSpPr>
          <p:spPr>
            <a:xfrm flipH="false" flipV="false" rot="0">
              <a:off x="0" y="0"/>
              <a:ext cx="650759" cy="1347526"/>
            </a:xfrm>
            <a:custGeom>
              <a:avLst/>
              <a:gdLst/>
              <a:ahLst/>
              <a:cxnLst/>
              <a:rect r="r" b="b" t="t" l="l"/>
              <a:pathLst>
                <a:path h="1347526" w="650759">
                  <a:moveTo>
                    <a:pt x="217037" y="1328457"/>
                  </a:moveTo>
                  <a:cubicBezTo>
                    <a:pt x="250400" y="1339971"/>
                    <a:pt x="288329" y="1347526"/>
                    <a:pt x="325555" y="1347526"/>
                  </a:cubicBezTo>
                  <a:cubicBezTo>
                    <a:pt x="362782" y="1347526"/>
                    <a:pt x="398604" y="1341049"/>
                    <a:pt x="431615" y="1329535"/>
                  </a:cubicBezTo>
                  <a:cubicBezTo>
                    <a:pt x="432318" y="1329176"/>
                    <a:pt x="433020" y="1329176"/>
                    <a:pt x="433722" y="1328817"/>
                  </a:cubicBezTo>
                  <a:cubicBezTo>
                    <a:pt x="557693" y="1282761"/>
                    <a:pt x="649003" y="1161147"/>
                    <a:pt x="650759" y="1007146"/>
                  </a:cubicBezTo>
                  <a:lnTo>
                    <a:pt x="650759" y="0"/>
                  </a:lnTo>
                  <a:lnTo>
                    <a:pt x="0" y="0"/>
                  </a:lnTo>
                  <a:lnTo>
                    <a:pt x="0" y="1006399"/>
                  </a:lnTo>
                  <a:cubicBezTo>
                    <a:pt x="1756" y="1161866"/>
                    <a:pt x="91661" y="1283481"/>
                    <a:pt x="217037" y="1328457"/>
                  </a:cubicBezTo>
                  <a:close/>
                </a:path>
              </a:pathLst>
            </a:custGeom>
            <a:solidFill>
              <a:srgbClr val="F4A633"/>
            </a:solidFill>
          </p:spPr>
        </p:sp>
        <p:sp>
          <p:nvSpPr>
            <p:cNvPr name="TextBox 4" id="4"/>
            <p:cNvSpPr txBox="true"/>
            <p:nvPr/>
          </p:nvSpPr>
          <p:spPr>
            <a:xfrm>
              <a:off x="0" y="-38100"/>
              <a:ext cx="650759" cy="125862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9613648" y="-1147032"/>
            <a:ext cx="2440937" cy="4854452"/>
            <a:chOff x="0" y="0"/>
            <a:chExt cx="650759" cy="1294208"/>
          </a:xfrm>
        </p:grpSpPr>
        <p:sp>
          <p:nvSpPr>
            <p:cNvPr name="Freeform 6" id="6"/>
            <p:cNvSpPr/>
            <p:nvPr/>
          </p:nvSpPr>
          <p:spPr>
            <a:xfrm flipH="false" flipV="false" rot="0">
              <a:off x="0" y="0"/>
              <a:ext cx="650759" cy="1294208"/>
            </a:xfrm>
            <a:custGeom>
              <a:avLst/>
              <a:gdLst/>
              <a:ahLst/>
              <a:cxnLst/>
              <a:rect r="r" b="b" t="t" l="l"/>
              <a:pathLst>
                <a:path h="1294208" w="650759">
                  <a:moveTo>
                    <a:pt x="217037" y="1275139"/>
                  </a:moveTo>
                  <a:cubicBezTo>
                    <a:pt x="250400" y="1286652"/>
                    <a:pt x="288329" y="1294208"/>
                    <a:pt x="325555" y="1294208"/>
                  </a:cubicBezTo>
                  <a:cubicBezTo>
                    <a:pt x="362782" y="1294208"/>
                    <a:pt x="398604" y="1287731"/>
                    <a:pt x="431615" y="1276217"/>
                  </a:cubicBezTo>
                  <a:cubicBezTo>
                    <a:pt x="432318" y="1275857"/>
                    <a:pt x="433020" y="1275857"/>
                    <a:pt x="433722" y="1275498"/>
                  </a:cubicBezTo>
                  <a:cubicBezTo>
                    <a:pt x="557693" y="1229443"/>
                    <a:pt x="649003" y="1107829"/>
                    <a:pt x="650759" y="955012"/>
                  </a:cubicBezTo>
                  <a:lnTo>
                    <a:pt x="650759" y="0"/>
                  </a:lnTo>
                  <a:lnTo>
                    <a:pt x="0" y="0"/>
                  </a:lnTo>
                  <a:lnTo>
                    <a:pt x="0" y="954303"/>
                  </a:lnTo>
                  <a:cubicBezTo>
                    <a:pt x="1756" y="1108548"/>
                    <a:pt x="91661" y="1230163"/>
                    <a:pt x="217037" y="1275139"/>
                  </a:cubicBezTo>
                  <a:close/>
                </a:path>
              </a:pathLst>
            </a:custGeom>
            <a:solidFill>
              <a:srgbClr val="F4A633"/>
            </a:solidFill>
          </p:spPr>
        </p:sp>
        <p:sp>
          <p:nvSpPr>
            <p:cNvPr name="TextBox 7" id="7"/>
            <p:cNvSpPr txBox="true"/>
            <p:nvPr/>
          </p:nvSpPr>
          <p:spPr>
            <a:xfrm>
              <a:off x="0" y="-38100"/>
              <a:ext cx="650759" cy="120530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400000">
            <a:off x="8114242" y="993420"/>
            <a:ext cx="2477099" cy="609712"/>
          </a:xfrm>
          <a:custGeom>
            <a:avLst/>
            <a:gdLst/>
            <a:ahLst/>
            <a:cxnLst/>
            <a:rect r="r" b="b" t="t" l="l"/>
            <a:pathLst>
              <a:path h="609712" w="2477099">
                <a:moveTo>
                  <a:pt x="0" y="0"/>
                </a:moveTo>
                <a:lnTo>
                  <a:pt x="2477099" y="0"/>
                </a:lnTo>
                <a:lnTo>
                  <a:pt x="2477099" y="609712"/>
                </a:lnTo>
                <a:lnTo>
                  <a:pt x="0" y="609712"/>
                </a:lnTo>
                <a:lnTo>
                  <a:pt x="0" y="0"/>
                </a:lnTo>
                <a:close/>
              </a:path>
            </a:pathLst>
          </a:custGeom>
          <a:blipFill>
            <a:blip r:embed="rId2"/>
            <a:stretch>
              <a:fillRect l="-25735" t="0" r="-25735" b="0"/>
            </a:stretch>
          </a:blipFill>
        </p:spPr>
      </p:sp>
      <p:sp>
        <p:nvSpPr>
          <p:cNvPr name="Freeform 9" id="9"/>
          <p:cNvSpPr/>
          <p:nvPr/>
        </p:nvSpPr>
        <p:spPr>
          <a:xfrm flipH="false" flipV="false" rot="-5400000">
            <a:off x="16489517" y="975339"/>
            <a:ext cx="2440937" cy="609712"/>
          </a:xfrm>
          <a:custGeom>
            <a:avLst/>
            <a:gdLst/>
            <a:ahLst/>
            <a:cxnLst/>
            <a:rect r="r" b="b" t="t" l="l"/>
            <a:pathLst>
              <a:path h="609712" w="2440937">
                <a:moveTo>
                  <a:pt x="0" y="0"/>
                </a:moveTo>
                <a:lnTo>
                  <a:pt x="2440937" y="0"/>
                </a:lnTo>
                <a:lnTo>
                  <a:pt x="2440937" y="609712"/>
                </a:lnTo>
                <a:lnTo>
                  <a:pt x="0" y="609712"/>
                </a:lnTo>
                <a:lnTo>
                  <a:pt x="0" y="0"/>
                </a:lnTo>
                <a:close/>
              </a:path>
            </a:pathLst>
          </a:custGeom>
          <a:blipFill>
            <a:blip r:embed="rId2"/>
            <a:stretch>
              <a:fillRect l="-26857" t="0" r="-26857" b="0"/>
            </a:stretch>
          </a:blipFill>
        </p:spPr>
      </p:sp>
      <p:grpSp>
        <p:nvGrpSpPr>
          <p:cNvPr name="Group 10" id="10"/>
          <p:cNvGrpSpPr/>
          <p:nvPr/>
        </p:nvGrpSpPr>
        <p:grpSpPr>
          <a:xfrm rot="0">
            <a:off x="-2227781" y="457843"/>
            <a:ext cx="7420452" cy="1644704"/>
            <a:chOff x="0" y="0"/>
            <a:chExt cx="1091296" cy="241880"/>
          </a:xfrm>
        </p:grpSpPr>
        <p:sp>
          <p:nvSpPr>
            <p:cNvPr name="Freeform 11" id="11"/>
            <p:cNvSpPr/>
            <p:nvPr/>
          </p:nvSpPr>
          <p:spPr>
            <a:xfrm flipH="false" flipV="false" rot="0">
              <a:off x="0" y="0"/>
              <a:ext cx="1091296" cy="241880"/>
            </a:xfrm>
            <a:custGeom>
              <a:avLst/>
              <a:gdLst/>
              <a:ahLst/>
              <a:cxnLst/>
              <a:rect r="r" b="b" t="t" l="l"/>
              <a:pathLst>
                <a:path h="241880" w="1091296">
                  <a:moveTo>
                    <a:pt x="888096" y="0"/>
                  </a:moveTo>
                  <a:cubicBezTo>
                    <a:pt x="1000321" y="0"/>
                    <a:pt x="1091296" y="54147"/>
                    <a:pt x="1091296" y="120940"/>
                  </a:cubicBezTo>
                  <a:cubicBezTo>
                    <a:pt x="1091296" y="187733"/>
                    <a:pt x="1000321" y="241880"/>
                    <a:pt x="888096"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12" id="12"/>
            <p:cNvSpPr txBox="true"/>
            <p:nvPr/>
          </p:nvSpPr>
          <p:spPr>
            <a:xfrm>
              <a:off x="0" y="-38100"/>
              <a:ext cx="1091296" cy="27998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9279681" y="931476"/>
            <a:ext cx="3756672" cy="621236"/>
          </a:xfrm>
          <a:prstGeom prst="rect">
            <a:avLst/>
          </a:prstGeom>
        </p:spPr>
        <p:txBody>
          <a:bodyPr anchor="t" rtlCol="false" tIns="0" lIns="0" bIns="0" rIns="0">
            <a:spAutoFit/>
          </a:bodyPr>
          <a:lstStyle/>
          <a:p>
            <a:pPr marL="782612" indent="-391306" lvl="1">
              <a:lnSpc>
                <a:spcPts val="5074"/>
              </a:lnSpc>
              <a:buAutoNum type="arabicPeriod" startAt="1"/>
            </a:pPr>
            <a:r>
              <a:rPr lang="en-US" sz="3624">
                <a:solidFill>
                  <a:srgbClr val="000000"/>
                </a:solidFill>
                <a:latin typeface="Georgia Pro"/>
              </a:rPr>
              <a:t>Introduction</a:t>
            </a:r>
          </a:p>
        </p:txBody>
      </p:sp>
      <p:sp>
        <p:nvSpPr>
          <p:cNvPr name="TextBox 14" id="14"/>
          <p:cNvSpPr txBox="true"/>
          <p:nvPr/>
        </p:nvSpPr>
        <p:spPr>
          <a:xfrm rot="0">
            <a:off x="13891236" y="931476"/>
            <a:ext cx="3756672" cy="621236"/>
          </a:xfrm>
          <a:prstGeom prst="rect">
            <a:avLst/>
          </a:prstGeom>
        </p:spPr>
        <p:txBody>
          <a:bodyPr anchor="t" rtlCol="false" tIns="0" lIns="0" bIns="0" rIns="0">
            <a:spAutoFit/>
          </a:bodyPr>
          <a:lstStyle/>
          <a:p>
            <a:pPr>
              <a:lnSpc>
                <a:spcPts val="5074"/>
              </a:lnSpc>
            </a:pPr>
            <a:r>
              <a:rPr lang="en-US" sz="3624">
                <a:solidFill>
                  <a:srgbClr val="000000"/>
                </a:solidFill>
                <a:latin typeface="Georgia Pro"/>
              </a:rPr>
              <a:t>2. Our Solution</a:t>
            </a:r>
          </a:p>
        </p:txBody>
      </p:sp>
      <p:grpSp>
        <p:nvGrpSpPr>
          <p:cNvPr name="Group 15" id="15"/>
          <p:cNvGrpSpPr/>
          <p:nvPr/>
        </p:nvGrpSpPr>
        <p:grpSpPr>
          <a:xfrm rot="5400000">
            <a:off x="14549104" y="1320091"/>
            <a:ext cx="2440937" cy="5054446"/>
            <a:chOff x="0" y="0"/>
            <a:chExt cx="650759" cy="1347526"/>
          </a:xfrm>
        </p:grpSpPr>
        <p:sp>
          <p:nvSpPr>
            <p:cNvPr name="Freeform 16" id="16"/>
            <p:cNvSpPr/>
            <p:nvPr/>
          </p:nvSpPr>
          <p:spPr>
            <a:xfrm flipH="false" flipV="false" rot="0">
              <a:off x="0" y="0"/>
              <a:ext cx="650759" cy="1347526"/>
            </a:xfrm>
            <a:custGeom>
              <a:avLst/>
              <a:gdLst/>
              <a:ahLst/>
              <a:cxnLst/>
              <a:rect r="r" b="b" t="t" l="l"/>
              <a:pathLst>
                <a:path h="1347526" w="650759">
                  <a:moveTo>
                    <a:pt x="217037" y="1328457"/>
                  </a:moveTo>
                  <a:cubicBezTo>
                    <a:pt x="250400" y="1339971"/>
                    <a:pt x="288329" y="1347526"/>
                    <a:pt x="325555" y="1347526"/>
                  </a:cubicBezTo>
                  <a:cubicBezTo>
                    <a:pt x="362782" y="1347526"/>
                    <a:pt x="398604" y="1341049"/>
                    <a:pt x="431615" y="1329535"/>
                  </a:cubicBezTo>
                  <a:cubicBezTo>
                    <a:pt x="432318" y="1329176"/>
                    <a:pt x="433020" y="1329176"/>
                    <a:pt x="433722" y="1328817"/>
                  </a:cubicBezTo>
                  <a:cubicBezTo>
                    <a:pt x="557693" y="1282761"/>
                    <a:pt x="649003" y="1161147"/>
                    <a:pt x="650759" y="1007146"/>
                  </a:cubicBezTo>
                  <a:lnTo>
                    <a:pt x="650759" y="0"/>
                  </a:lnTo>
                  <a:lnTo>
                    <a:pt x="0" y="0"/>
                  </a:lnTo>
                  <a:lnTo>
                    <a:pt x="0" y="1006399"/>
                  </a:lnTo>
                  <a:cubicBezTo>
                    <a:pt x="1756" y="1161866"/>
                    <a:pt x="91661" y="1283481"/>
                    <a:pt x="217037" y="1328457"/>
                  </a:cubicBezTo>
                  <a:close/>
                </a:path>
              </a:pathLst>
            </a:custGeom>
            <a:solidFill>
              <a:srgbClr val="F4A633"/>
            </a:solidFill>
          </p:spPr>
        </p:sp>
        <p:sp>
          <p:nvSpPr>
            <p:cNvPr name="TextBox 17" id="17"/>
            <p:cNvSpPr txBox="true"/>
            <p:nvPr/>
          </p:nvSpPr>
          <p:spPr>
            <a:xfrm>
              <a:off x="0" y="-38100"/>
              <a:ext cx="650759" cy="1258626"/>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5400000">
            <a:off x="9613648" y="1420088"/>
            <a:ext cx="2440937" cy="4854452"/>
            <a:chOff x="0" y="0"/>
            <a:chExt cx="650759" cy="1294208"/>
          </a:xfrm>
        </p:grpSpPr>
        <p:sp>
          <p:nvSpPr>
            <p:cNvPr name="Freeform 19" id="19"/>
            <p:cNvSpPr/>
            <p:nvPr/>
          </p:nvSpPr>
          <p:spPr>
            <a:xfrm flipH="false" flipV="false" rot="0">
              <a:off x="0" y="0"/>
              <a:ext cx="650759" cy="1294208"/>
            </a:xfrm>
            <a:custGeom>
              <a:avLst/>
              <a:gdLst/>
              <a:ahLst/>
              <a:cxnLst/>
              <a:rect r="r" b="b" t="t" l="l"/>
              <a:pathLst>
                <a:path h="1294208" w="650759">
                  <a:moveTo>
                    <a:pt x="217037" y="1275139"/>
                  </a:moveTo>
                  <a:cubicBezTo>
                    <a:pt x="250400" y="1286652"/>
                    <a:pt x="288329" y="1294208"/>
                    <a:pt x="325555" y="1294208"/>
                  </a:cubicBezTo>
                  <a:cubicBezTo>
                    <a:pt x="362782" y="1294208"/>
                    <a:pt x="398604" y="1287731"/>
                    <a:pt x="431615" y="1276217"/>
                  </a:cubicBezTo>
                  <a:cubicBezTo>
                    <a:pt x="432318" y="1275857"/>
                    <a:pt x="433020" y="1275857"/>
                    <a:pt x="433722" y="1275498"/>
                  </a:cubicBezTo>
                  <a:cubicBezTo>
                    <a:pt x="557693" y="1229443"/>
                    <a:pt x="649003" y="1107829"/>
                    <a:pt x="650759" y="955012"/>
                  </a:cubicBezTo>
                  <a:lnTo>
                    <a:pt x="650759" y="0"/>
                  </a:lnTo>
                  <a:lnTo>
                    <a:pt x="0" y="0"/>
                  </a:lnTo>
                  <a:lnTo>
                    <a:pt x="0" y="954303"/>
                  </a:lnTo>
                  <a:cubicBezTo>
                    <a:pt x="1756" y="1108548"/>
                    <a:pt x="91661" y="1230163"/>
                    <a:pt x="217037" y="1275139"/>
                  </a:cubicBezTo>
                  <a:close/>
                </a:path>
              </a:pathLst>
            </a:custGeom>
            <a:solidFill>
              <a:srgbClr val="F4A633"/>
            </a:solidFill>
          </p:spPr>
        </p:sp>
        <p:sp>
          <p:nvSpPr>
            <p:cNvPr name="TextBox 20" id="20"/>
            <p:cNvSpPr txBox="true"/>
            <p:nvPr/>
          </p:nvSpPr>
          <p:spPr>
            <a:xfrm>
              <a:off x="0" y="-38100"/>
              <a:ext cx="650759" cy="1205308"/>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5400000">
            <a:off x="8114242" y="3560539"/>
            <a:ext cx="2477099" cy="609712"/>
          </a:xfrm>
          <a:custGeom>
            <a:avLst/>
            <a:gdLst/>
            <a:ahLst/>
            <a:cxnLst/>
            <a:rect r="r" b="b" t="t" l="l"/>
            <a:pathLst>
              <a:path h="609712" w="2477099">
                <a:moveTo>
                  <a:pt x="0" y="0"/>
                </a:moveTo>
                <a:lnTo>
                  <a:pt x="2477099" y="0"/>
                </a:lnTo>
                <a:lnTo>
                  <a:pt x="2477099" y="609712"/>
                </a:lnTo>
                <a:lnTo>
                  <a:pt x="0" y="609712"/>
                </a:lnTo>
                <a:lnTo>
                  <a:pt x="0" y="0"/>
                </a:lnTo>
                <a:close/>
              </a:path>
            </a:pathLst>
          </a:custGeom>
          <a:blipFill>
            <a:blip r:embed="rId2"/>
            <a:stretch>
              <a:fillRect l="-25735" t="0" r="-25735" b="0"/>
            </a:stretch>
          </a:blipFill>
        </p:spPr>
      </p:sp>
      <p:sp>
        <p:nvSpPr>
          <p:cNvPr name="Freeform 22" id="22"/>
          <p:cNvSpPr/>
          <p:nvPr/>
        </p:nvSpPr>
        <p:spPr>
          <a:xfrm flipH="false" flipV="false" rot="-5400000">
            <a:off x="16489517" y="3542458"/>
            <a:ext cx="2440937" cy="609712"/>
          </a:xfrm>
          <a:custGeom>
            <a:avLst/>
            <a:gdLst/>
            <a:ahLst/>
            <a:cxnLst/>
            <a:rect r="r" b="b" t="t" l="l"/>
            <a:pathLst>
              <a:path h="609712" w="2440937">
                <a:moveTo>
                  <a:pt x="0" y="0"/>
                </a:moveTo>
                <a:lnTo>
                  <a:pt x="2440937" y="0"/>
                </a:lnTo>
                <a:lnTo>
                  <a:pt x="2440937" y="609712"/>
                </a:lnTo>
                <a:lnTo>
                  <a:pt x="0" y="609712"/>
                </a:lnTo>
                <a:lnTo>
                  <a:pt x="0" y="0"/>
                </a:lnTo>
                <a:close/>
              </a:path>
            </a:pathLst>
          </a:custGeom>
          <a:blipFill>
            <a:blip r:embed="rId2"/>
            <a:stretch>
              <a:fillRect l="-26857" t="0" r="-26857" b="0"/>
            </a:stretch>
          </a:blipFill>
        </p:spPr>
      </p:sp>
      <p:sp>
        <p:nvSpPr>
          <p:cNvPr name="TextBox 23" id="23"/>
          <p:cNvSpPr txBox="true"/>
          <p:nvPr/>
        </p:nvSpPr>
        <p:spPr>
          <a:xfrm rot="0">
            <a:off x="13891236" y="3484091"/>
            <a:ext cx="3756672" cy="621236"/>
          </a:xfrm>
          <a:prstGeom prst="rect">
            <a:avLst/>
          </a:prstGeom>
        </p:spPr>
        <p:txBody>
          <a:bodyPr anchor="t" rtlCol="false" tIns="0" lIns="0" bIns="0" rIns="0">
            <a:spAutoFit/>
          </a:bodyPr>
          <a:lstStyle/>
          <a:p>
            <a:pPr>
              <a:lnSpc>
                <a:spcPts val="5074"/>
              </a:lnSpc>
            </a:pPr>
            <a:r>
              <a:rPr lang="en-US" sz="3624">
                <a:solidFill>
                  <a:srgbClr val="000000"/>
                </a:solidFill>
                <a:latin typeface="Georgia Pro"/>
              </a:rPr>
              <a:t>4. Demo</a:t>
            </a:r>
          </a:p>
        </p:txBody>
      </p:sp>
      <p:sp>
        <p:nvSpPr>
          <p:cNvPr name="TextBox 24" id="24"/>
          <p:cNvSpPr txBox="true"/>
          <p:nvPr/>
        </p:nvSpPr>
        <p:spPr>
          <a:xfrm rot="0">
            <a:off x="9535814" y="3516677"/>
            <a:ext cx="3756672" cy="621236"/>
          </a:xfrm>
          <a:prstGeom prst="rect">
            <a:avLst/>
          </a:prstGeom>
        </p:spPr>
        <p:txBody>
          <a:bodyPr anchor="t" rtlCol="false" tIns="0" lIns="0" bIns="0" rIns="0">
            <a:spAutoFit/>
          </a:bodyPr>
          <a:lstStyle/>
          <a:p>
            <a:pPr>
              <a:lnSpc>
                <a:spcPts val="5074"/>
              </a:lnSpc>
            </a:pPr>
            <a:r>
              <a:rPr lang="en-US" sz="3624">
                <a:solidFill>
                  <a:srgbClr val="000000"/>
                </a:solidFill>
                <a:latin typeface="Georgia Pro"/>
              </a:rPr>
              <a:t>3. Methodology</a:t>
            </a:r>
          </a:p>
        </p:txBody>
      </p:sp>
      <p:grpSp>
        <p:nvGrpSpPr>
          <p:cNvPr name="Group 25" id="25"/>
          <p:cNvGrpSpPr/>
          <p:nvPr/>
        </p:nvGrpSpPr>
        <p:grpSpPr>
          <a:xfrm rot="5400000">
            <a:off x="14549104" y="3922523"/>
            <a:ext cx="2440937" cy="5054446"/>
            <a:chOff x="0" y="0"/>
            <a:chExt cx="650759" cy="1347526"/>
          </a:xfrm>
        </p:grpSpPr>
        <p:sp>
          <p:nvSpPr>
            <p:cNvPr name="Freeform 26" id="26"/>
            <p:cNvSpPr/>
            <p:nvPr/>
          </p:nvSpPr>
          <p:spPr>
            <a:xfrm flipH="false" flipV="false" rot="0">
              <a:off x="0" y="0"/>
              <a:ext cx="650759" cy="1347526"/>
            </a:xfrm>
            <a:custGeom>
              <a:avLst/>
              <a:gdLst/>
              <a:ahLst/>
              <a:cxnLst/>
              <a:rect r="r" b="b" t="t" l="l"/>
              <a:pathLst>
                <a:path h="1347526" w="650759">
                  <a:moveTo>
                    <a:pt x="217037" y="1328457"/>
                  </a:moveTo>
                  <a:cubicBezTo>
                    <a:pt x="250400" y="1339971"/>
                    <a:pt x="288329" y="1347526"/>
                    <a:pt x="325555" y="1347526"/>
                  </a:cubicBezTo>
                  <a:cubicBezTo>
                    <a:pt x="362782" y="1347526"/>
                    <a:pt x="398604" y="1341049"/>
                    <a:pt x="431615" y="1329535"/>
                  </a:cubicBezTo>
                  <a:cubicBezTo>
                    <a:pt x="432318" y="1329176"/>
                    <a:pt x="433020" y="1329176"/>
                    <a:pt x="433722" y="1328817"/>
                  </a:cubicBezTo>
                  <a:cubicBezTo>
                    <a:pt x="557693" y="1282761"/>
                    <a:pt x="649003" y="1161147"/>
                    <a:pt x="650759" y="1007146"/>
                  </a:cubicBezTo>
                  <a:lnTo>
                    <a:pt x="650759" y="0"/>
                  </a:lnTo>
                  <a:lnTo>
                    <a:pt x="0" y="0"/>
                  </a:lnTo>
                  <a:lnTo>
                    <a:pt x="0" y="1006399"/>
                  </a:lnTo>
                  <a:cubicBezTo>
                    <a:pt x="1756" y="1161866"/>
                    <a:pt x="91661" y="1283481"/>
                    <a:pt x="217037" y="1328457"/>
                  </a:cubicBezTo>
                  <a:close/>
                </a:path>
              </a:pathLst>
            </a:custGeom>
            <a:solidFill>
              <a:srgbClr val="F4A633"/>
            </a:solidFill>
          </p:spPr>
        </p:sp>
        <p:sp>
          <p:nvSpPr>
            <p:cNvPr name="TextBox 27" id="27"/>
            <p:cNvSpPr txBox="true"/>
            <p:nvPr/>
          </p:nvSpPr>
          <p:spPr>
            <a:xfrm>
              <a:off x="0" y="-38100"/>
              <a:ext cx="650759" cy="1258626"/>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5400000">
            <a:off x="9613648" y="4022519"/>
            <a:ext cx="2440937" cy="4854452"/>
            <a:chOff x="0" y="0"/>
            <a:chExt cx="650759" cy="1294208"/>
          </a:xfrm>
        </p:grpSpPr>
        <p:sp>
          <p:nvSpPr>
            <p:cNvPr name="Freeform 29" id="29"/>
            <p:cNvSpPr/>
            <p:nvPr/>
          </p:nvSpPr>
          <p:spPr>
            <a:xfrm flipH="false" flipV="false" rot="0">
              <a:off x="0" y="0"/>
              <a:ext cx="650759" cy="1294208"/>
            </a:xfrm>
            <a:custGeom>
              <a:avLst/>
              <a:gdLst/>
              <a:ahLst/>
              <a:cxnLst/>
              <a:rect r="r" b="b" t="t" l="l"/>
              <a:pathLst>
                <a:path h="1294208" w="650759">
                  <a:moveTo>
                    <a:pt x="217037" y="1275139"/>
                  </a:moveTo>
                  <a:cubicBezTo>
                    <a:pt x="250400" y="1286652"/>
                    <a:pt x="288329" y="1294208"/>
                    <a:pt x="325555" y="1294208"/>
                  </a:cubicBezTo>
                  <a:cubicBezTo>
                    <a:pt x="362782" y="1294208"/>
                    <a:pt x="398604" y="1287731"/>
                    <a:pt x="431615" y="1276217"/>
                  </a:cubicBezTo>
                  <a:cubicBezTo>
                    <a:pt x="432318" y="1275857"/>
                    <a:pt x="433020" y="1275857"/>
                    <a:pt x="433722" y="1275498"/>
                  </a:cubicBezTo>
                  <a:cubicBezTo>
                    <a:pt x="557693" y="1229443"/>
                    <a:pt x="649003" y="1107829"/>
                    <a:pt x="650759" y="955012"/>
                  </a:cubicBezTo>
                  <a:lnTo>
                    <a:pt x="650759" y="0"/>
                  </a:lnTo>
                  <a:lnTo>
                    <a:pt x="0" y="0"/>
                  </a:lnTo>
                  <a:lnTo>
                    <a:pt x="0" y="954303"/>
                  </a:lnTo>
                  <a:cubicBezTo>
                    <a:pt x="1756" y="1108548"/>
                    <a:pt x="91661" y="1230163"/>
                    <a:pt x="217037" y="1275139"/>
                  </a:cubicBezTo>
                  <a:close/>
                </a:path>
              </a:pathLst>
            </a:custGeom>
            <a:solidFill>
              <a:srgbClr val="F4A633"/>
            </a:solidFill>
          </p:spPr>
        </p:sp>
        <p:sp>
          <p:nvSpPr>
            <p:cNvPr name="TextBox 30" id="30"/>
            <p:cNvSpPr txBox="true"/>
            <p:nvPr/>
          </p:nvSpPr>
          <p:spPr>
            <a:xfrm>
              <a:off x="0" y="-38100"/>
              <a:ext cx="650759" cy="1205308"/>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5400000">
            <a:off x="8114242" y="6162971"/>
            <a:ext cx="2477099" cy="609712"/>
          </a:xfrm>
          <a:custGeom>
            <a:avLst/>
            <a:gdLst/>
            <a:ahLst/>
            <a:cxnLst/>
            <a:rect r="r" b="b" t="t" l="l"/>
            <a:pathLst>
              <a:path h="609712" w="2477099">
                <a:moveTo>
                  <a:pt x="0" y="0"/>
                </a:moveTo>
                <a:lnTo>
                  <a:pt x="2477099" y="0"/>
                </a:lnTo>
                <a:lnTo>
                  <a:pt x="2477099" y="609712"/>
                </a:lnTo>
                <a:lnTo>
                  <a:pt x="0" y="609712"/>
                </a:lnTo>
                <a:lnTo>
                  <a:pt x="0" y="0"/>
                </a:lnTo>
                <a:close/>
              </a:path>
            </a:pathLst>
          </a:custGeom>
          <a:blipFill>
            <a:blip r:embed="rId2"/>
            <a:stretch>
              <a:fillRect l="-25735" t="0" r="-25735" b="0"/>
            </a:stretch>
          </a:blipFill>
        </p:spPr>
      </p:sp>
      <p:sp>
        <p:nvSpPr>
          <p:cNvPr name="Freeform 32" id="32"/>
          <p:cNvSpPr/>
          <p:nvPr/>
        </p:nvSpPr>
        <p:spPr>
          <a:xfrm flipH="false" flipV="false" rot="-5400000">
            <a:off x="16489517" y="6144890"/>
            <a:ext cx="2440937" cy="609712"/>
          </a:xfrm>
          <a:custGeom>
            <a:avLst/>
            <a:gdLst/>
            <a:ahLst/>
            <a:cxnLst/>
            <a:rect r="r" b="b" t="t" l="l"/>
            <a:pathLst>
              <a:path h="609712" w="2440937">
                <a:moveTo>
                  <a:pt x="0" y="0"/>
                </a:moveTo>
                <a:lnTo>
                  <a:pt x="2440937" y="0"/>
                </a:lnTo>
                <a:lnTo>
                  <a:pt x="2440937" y="609712"/>
                </a:lnTo>
                <a:lnTo>
                  <a:pt x="0" y="609712"/>
                </a:lnTo>
                <a:lnTo>
                  <a:pt x="0" y="0"/>
                </a:lnTo>
                <a:close/>
              </a:path>
            </a:pathLst>
          </a:custGeom>
          <a:blipFill>
            <a:blip r:embed="rId2"/>
            <a:stretch>
              <a:fillRect l="-26857" t="0" r="-26857" b="0"/>
            </a:stretch>
          </a:blipFill>
        </p:spPr>
      </p:sp>
      <p:sp>
        <p:nvSpPr>
          <p:cNvPr name="TextBox 33" id="33"/>
          <p:cNvSpPr txBox="true"/>
          <p:nvPr/>
        </p:nvSpPr>
        <p:spPr>
          <a:xfrm rot="0">
            <a:off x="9563648" y="6123101"/>
            <a:ext cx="3756672" cy="621236"/>
          </a:xfrm>
          <a:prstGeom prst="rect">
            <a:avLst/>
          </a:prstGeom>
        </p:spPr>
        <p:txBody>
          <a:bodyPr anchor="t" rtlCol="false" tIns="0" lIns="0" bIns="0" rIns="0">
            <a:spAutoFit/>
          </a:bodyPr>
          <a:lstStyle/>
          <a:p>
            <a:pPr>
              <a:lnSpc>
                <a:spcPts val="5074"/>
              </a:lnSpc>
            </a:pPr>
            <a:r>
              <a:rPr lang="en-US" sz="3624">
                <a:solidFill>
                  <a:srgbClr val="000000"/>
                </a:solidFill>
                <a:latin typeface="Georgia Pro"/>
              </a:rPr>
              <a:t>5. Considerations</a:t>
            </a:r>
          </a:p>
        </p:txBody>
      </p:sp>
      <p:sp>
        <p:nvSpPr>
          <p:cNvPr name="TextBox 34" id="34"/>
          <p:cNvSpPr txBox="true"/>
          <p:nvPr/>
        </p:nvSpPr>
        <p:spPr>
          <a:xfrm rot="0">
            <a:off x="13891236" y="6123101"/>
            <a:ext cx="3756672" cy="621236"/>
          </a:xfrm>
          <a:prstGeom prst="rect">
            <a:avLst/>
          </a:prstGeom>
        </p:spPr>
        <p:txBody>
          <a:bodyPr anchor="t" rtlCol="false" tIns="0" lIns="0" bIns="0" rIns="0">
            <a:spAutoFit/>
          </a:bodyPr>
          <a:lstStyle/>
          <a:p>
            <a:pPr>
              <a:lnSpc>
                <a:spcPts val="5074"/>
              </a:lnSpc>
            </a:pPr>
            <a:r>
              <a:rPr lang="en-US" sz="3624">
                <a:solidFill>
                  <a:srgbClr val="000000"/>
                </a:solidFill>
                <a:latin typeface="Georgia Pro"/>
              </a:rPr>
              <a:t>6. Challenges</a:t>
            </a:r>
          </a:p>
        </p:txBody>
      </p:sp>
      <p:grpSp>
        <p:nvGrpSpPr>
          <p:cNvPr name="Group 35" id="35"/>
          <p:cNvGrpSpPr/>
          <p:nvPr/>
        </p:nvGrpSpPr>
        <p:grpSpPr>
          <a:xfrm rot="5400000">
            <a:off x="14559359" y="6493622"/>
            <a:ext cx="2440937" cy="5054446"/>
            <a:chOff x="0" y="0"/>
            <a:chExt cx="650759" cy="1347526"/>
          </a:xfrm>
        </p:grpSpPr>
        <p:sp>
          <p:nvSpPr>
            <p:cNvPr name="Freeform 36" id="36"/>
            <p:cNvSpPr/>
            <p:nvPr/>
          </p:nvSpPr>
          <p:spPr>
            <a:xfrm flipH="false" flipV="false" rot="0">
              <a:off x="0" y="0"/>
              <a:ext cx="650759" cy="1347526"/>
            </a:xfrm>
            <a:custGeom>
              <a:avLst/>
              <a:gdLst/>
              <a:ahLst/>
              <a:cxnLst/>
              <a:rect r="r" b="b" t="t" l="l"/>
              <a:pathLst>
                <a:path h="1347526" w="650759">
                  <a:moveTo>
                    <a:pt x="217037" y="1328457"/>
                  </a:moveTo>
                  <a:cubicBezTo>
                    <a:pt x="250400" y="1339971"/>
                    <a:pt x="288329" y="1347526"/>
                    <a:pt x="325555" y="1347526"/>
                  </a:cubicBezTo>
                  <a:cubicBezTo>
                    <a:pt x="362782" y="1347526"/>
                    <a:pt x="398604" y="1341049"/>
                    <a:pt x="431615" y="1329535"/>
                  </a:cubicBezTo>
                  <a:cubicBezTo>
                    <a:pt x="432318" y="1329176"/>
                    <a:pt x="433020" y="1329176"/>
                    <a:pt x="433722" y="1328817"/>
                  </a:cubicBezTo>
                  <a:cubicBezTo>
                    <a:pt x="557693" y="1282761"/>
                    <a:pt x="649003" y="1161147"/>
                    <a:pt x="650759" y="1007146"/>
                  </a:cubicBezTo>
                  <a:lnTo>
                    <a:pt x="650759" y="0"/>
                  </a:lnTo>
                  <a:lnTo>
                    <a:pt x="0" y="0"/>
                  </a:lnTo>
                  <a:lnTo>
                    <a:pt x="0" y="1006399"/>
                  </a:lnTo>
                  <a:cubicBezTo>
                    <a:pt x="1756" y="1161866"/>
                    <a:pt x="91661" y="1283481"/>
                    <a:pt x="217037" y="1328457"/>
                  </a:cubicBezTo>
                  <a:close/>
                </a:path>
              </a:pathLst>
            </a:custGeom>
            <a:solidFill>
              <a:srgbClr val="F4A633"/>
            </a:solidFill>
          </p:spPr>
        </p:sp>
        <p:sp>
          <p:nvSpPr>
            <p:cNvPr name="TextBox 37" id="37"/>
            <p:cNvSpPr txBox="true"/>
            <p:nvPr/>
          </p:nvSpPr>
          <p:spPr>
            <a:xfrm>
              <a:off x="0" y="-38100"/>
              <a:ext cx="650759" cy="1258626"/>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5400000">
            <a:off x="9623903" y="6593618"/>
            <a:ext cx="2440937" cy="4854452"/>
            <a:chOff x="0" y="0"/>
            <a:chExt cx="650759" cy="1294208"/>
          </a:xfrm>
        </p:grpSpPr>
        <p:sp>
          <p:nvSpPr>
            <p:cNvPr name="Freeform 39" id="39"/>
            <p:cNvSpPr/>
            <p:nvPr/>
          </p:nvSpPr>
          <p:spPr>
            <a:xfrm flipH="false" flipV="false" rot="0">
              <a:off x="0" y="0"/>
              <a:ext cx="650759" cy="1294208"/>
            </a:xfrm>
            <a:custGeom>
              <a:avLst/>
              <a:gdLst/>
              <a:ahLst/>
              <a:cxnLst/>
              <a:rect r="r" b="b" t="t" l="l"/>
              <a:pathLst>
                <a:path h="1294208" w="650759">
                  <a:moveTo>
                    <a:pt x="217037" y="1275139"/>
                  </a:moveTo>
                  <a:cubicBezTo>
                    <a:pt x="250400" y="1286652"/>
                    <a:pt x="288329" y="1294208"/>
                    <a:pt x="325555" y="1294208"/>
                  </a:cubicBezTo>
                  <a:cubicBezTo>
                    <a:pt x="362782" y="1294208"/>
                    <a:pt x="398604" y="1287731"/>
                    <a:pt x="431615" y="1276217"/>
                  </a:cubicBezTo>
                  <a:cubicBezTo>
                    <a:pt x="432318" y="1275857"/>
                    <a:pt x="433020" y="1275857"/>
                    <a:pt x="433722" y="1275498"/>
                  </a:cubicBezTo>
                  <a:cubicBezTo>
                    <a:pt x="557693" y="1229443"/>
                    <a:pt x="649003" y="1107829"/>
                    <a:pt x="650759" y="955012"/>
                  </a:cubicBezTo>
                  <a:lnTo>
                    <a:pt x="650759" y="0"/>
                  </a:lnTo>
                  <a:lnTo>
                    <a:pt x="0" y="0"/>
                  </a:lnTo>
                  <a:lnTo>
                    <a:pt x="0" y="954303"/>
                  </a:lnTo>
                  <a:cubicBezTo>
                    <a:pt x="1756" y="1108548"/>
                    <a:pt x="91661" y="1230163"/>
                    <a:pt x="217037" y="1275139"/>
                  </a:cubicBezTo>
                  <a:close/>
                </a:path>
              </a:pathLst>
            </a:custGeom>
            <a:solidFill>
              <a:srgbClr val="F4A633"/>
            </a:solidFill>
          </p:spPr>
        </p:sp>
        <p:sp>
          <p:nvSpPr>
            <p:cNvPr name="TextBox 40" id="40"/>
            <p:cNvSpPr txBox="true"/>
            <p:nvPr/>
          </p:nvSpPr>
          <p:spPr>
            <a:xfrm>
              <a:off x="0" y="-38100"/>
              <a:ext cx="650759" cy="1205308"/>
            </a:xfrm>
            <a:prstGeom prst="rect">
              <a:avLst/>
            </a:prstGeom>
          </p:spPr>
          <p:txBody>
            <a:bodyPr anchor="ctr" rtlCol="false" tIns="50800" lIns="50800" bIns="50800" rIns="50800"/>
            <a:lstStyle/>
            <a:p>
              <a:pPr algn="ctr">
                <a:lnSpc>
                  <a:spcPts val="2659"/>
                </a:lnSpc>
              </a:pPr>
            </a:p>
          </p:txBody>
        </p:sp>
      </p:grpSp>
      <p:sp>
        <p:nvSpPr>
          <p:cNvPr name="Freeform 41" id="41"/>
          <p:cNvSpPr/>
          <p:nvPr/>
        </p:nvSpPr>
        <p:spPr>
          <a:xfrm flipH="false" flipV="false" rot="-5400000">
            <a:off x="8124497" y="8734069"/>
            <a:ext cx="2477099" cy="609712"/>
          </a:xfrm>
          <a:custGeom>
            <a:avLst/>
            <a:gdLst/>
            <a:ahLst/>
            <a:cxnLst/>
            <a:rect r="r" b="b" t="t" l="l"/>
            <a:pathLst>
              <a:path h="609712" w="2477099">
                <a:moveTo>
                  <a:pt x="0" y="0"/>
                </a:moveTo>
                <a:lnTo>
                  <a:pt x="2477099" y="0"/>
                </a:lnTo>
                <a:lnTo>
                  <a:pt x="2477099" y="609712"/>
                </a:lnTo>
                <a:lnTo>
                  <a:pt x="0" y="609712"/>
                </a:lnTo>
                <a:lnTo>
                  <a:pt x="0" y="0"/>
                </a:lnTo>
                <a:close/>
              </a:path>
            </a:pathLst>
          </a:custGeom>
          <a:blipFill>
            <a:blip r:embed="rId2"/>
            <a:stretch>
              <a:fillRect l="-25735" t="0" r="-25735" b="0"/>
            </a:stretch>
          </a:blipFill>
        </p:spPr>
      </p:sp>
      <p:sp>
        <p:nvSpPr>
          <p:cNvPr name="Freeform 42" id="42"/>
          <p:cNvSpPr/>
          <p:nvPr/>
        </p:nvSpPr>
        <p:spPr>
          <a:xfrm flipH="false" flipV="false" rot="-5400000">
            <a:off x="16499771" y="8715988"/>
            <a:ext cx="2440937" cy="609712"/>
          </a:xfrm>
          <a:custGeom>
            <a:avLst/>
            <a:gdLst/>
            <a:ahLst/>
            <a:cxnLst/>
            <a:rect r="r" b="b" t="t" l="l"/>
            <a:pathLst>
              <a:path h="609712" w="2440937">
                <a:moveTo>
                  <a:pt x="0" y="0"/>
                </a:moveTo>
                <a:lnTo>
                  <a:pt x="2440937" y="0"/>
                </a:lnTo>
                <a:lnTo>
                  <a:pt x="2440937" y="609712"/>
                </a:lnTo>
                <a:lnTo>
                  <a:pt x="0" y="609712"/>
                </a:lnTo>
                <a:lnTo>
                  <a:pt x="0" y="0"/>
                </a:lnTo>
                <a:close/>
              </a:path>
            </a:pathLst>
          </a:custGeom>
          <a:blipFill>
            <a:blip r:embed="rId2"/>
            <a:stretch>
              <a:fillRect l="-26857" t="0" r="-26857" b="0"/>
            </a:stretch>
          </a:blipFill>
        </p:spPr>
      </p:sp>
      <p:sp>
        <p:nvSpPr>
          <p:cNvPr name="TextBox 43" id="43"/>
          <p:cNvSpPr txBox="true"/>
          <p:nvPr/>
        </p:nvSpPr>
        <p:spPr>
          <a:xfrm rot="0">
            <a:off x="9535814" y="8716394"/>
            <a:ext cx="3756672" cy="1258345"/>
          </a:xfrm>
          <a:prstGeom prst="rect">
            <a:avLst/>
          </a:prstGeom>
        </p:spPr>
        <p:txBody>
          <a:bodyPr anchor="t" rtlCol="false" tIns="0" lIns="0" bIns="0" rIns="0">
            <a:spAutoFit/>
          </a:bodyPr>
          <a:lstStyle/>
          <a:p>
            <a:pPr>
              <a:lnSpc>
                <a:spcPts val="5074"/>
              </a:lnSpc>
            </a:pPr>
            <a:r>
              <a:rPr lang="en-US" sz="3624">
                <a:solidFill>
                  <a:srgbClr val="000000"/>
                </a:solidFill>
                <a:latin typeface="Georgia Pro"/>
              </a:rPr>
              <a:t>7. Future </a:t>
            </a:r>
          </a:p>
          <a:p>
            <a:pPr>
              <a:lnSpc>
                <a:spcPts val="5074"/>
              </a:lnSpc>
            </a:pPr>
            <a:r>
              <a:rPr lang="en-US" sz="3624">
                <a:solidFill>
                  <a:srgbClr val="000000"/>
                </a:solidFill>
                <a:latin typeface="Georgia Pro"/>
              </a:rPr>
              <a:t>     Prospects</a:t>
            </a:r>
          </a:p>
        </p:txBody>
      </p:sp>
      <p:sp>
        <p:nvSpPr>
          <p:cNvPr name="TextBox 44" id="44"/>
          <p:cNvSpPr txBox="true"/>
          <p:nvPr/>
        </p:nvSpPr>
        <p:spPr>
          <a:xfrm rot="0">
            <a:off x="13891236" y="8722009"/>
            <a:ext cx="3756672" cy="621236"/>
          </a:xfrm>
          <a:prstGeom prst="rect">
            <a:avLst/>
          </a:prstGeom>
        </p:spPr>
        <p:txBody>
          <a:bodyPr anchor="t" rtlCol="false" tIns="0" lIns="0" bIns="0" rIns="0">
            <a:spAutoFit/>
          </a:bodyPr>
          <a:lstStyle/>
          <a:p>
            <a:pPr>
              <a:lnSpc>
                <a:spcPts val="5074"/>
              </a:lnSpc>
            </a:pPr>
            <a:r>
              <a:rPr lang="en-US" sz="3624">
                <a:solidFill>
                  <a:srgbClr val="000000"/>
                </a:solidFill>
                <a:latin typeface="Georgia Pro"/>
              </a:rPr>
              <a:t>8. Conclusion</a:t>
            </a:r>
          </a:p>
        </p:txBody>
      </p:sp>
      <p:sp>
        <p:nvSpPr>
          <p:cNvPr name="TextBox 45" id="45"/>
          <p:cNvSpPr txBox="true"/>
          <p:nvPr/>
        </p:nvSpPr>
        <p:spPr>
          <a:xfrm rot="0">
            <a:off x="725437" y="2973381"/>
            <a:ext cx="5526754" cy="2471516"/>
          </a:xfrm>
          <a:prstGeom prst="rect">
            <a:avLst/>
          </a:prstGeom>
        </p:spPr>
        <p:txBody>
          <a:bodyPr anchor="t" rtlCol="false" tIns="0" lIns="0" bIns="0" rIns="0">
            <a:spAutoFit/>
          </a:bodyPr>
          <a:lstStyle/>
          <a:p>
            <a:pPr>
              <a:lnSpc>
                <a:spcPts val="6533"/>
              </a:lnSpc>
            </a:pPr>
            <a:r>
              <a:rPr lang="en-US" sz="4666">
                <a:solidFill>
                  <a:srgbClr val="FFFFFF"/>
                </a:solidFill>
                <a:latin typeface="Georgia Pro"/>
              </a:rPr>
              <a:t>Blockchain-Based Land Registration System</a:t>
            </a:r>
          </a:p>
        </p:txBody>
      </p:sp>
      <p:sp>
        <p:nvSpPr>
          <p:cNvPr name="TextBox 46" id="46"/>
          <p:cNvSpPr txBox="true"/>
          <p:nvPr/>
        </p:nvSpPr>
        <p:spPr>
          <a:xfrm rot="0">
            <a:off x="538226" y="653374"/>
            <a:ext cx="10875924"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CONTENTS</a:t>
            </a:r>
          </a:p>
        </p:txBody>
      </p:sp>
      <p:sp>
        <p:nvSpPr>
          <p:cNvPr name="TextBox 47" id="47"/>
          <p:cNvSpPr txBox="true"/>
          <p:nvPr/>
        </p:nvSpPr>
        <p:spPr>
          <a:xfrm rot="0">
            <a:off x="17705213" y="-161575"/>
            <a:ext cx="10348291" cy="958850"/>
          </a:xfrm>
          <a:prstGeom prst="rect">
            <a:avLst/>
          </a:prstGeom>
        </p:spPr>
        <p:txBody>
          <a:bodyPr anchor="t" rtlCol="false" tIns="0" lIns="0" bIns="0" rIns="0">
            <a:spAutoFit/>
          </a:bodyPr>
          <a:lstStyle/>
          <a:p>
            <a:pPr>
              <a:lnSpc>
                <a:spcPts val="7000"/>
              </a:lnSpc>
            </a:pPr>
            <a:r>
              <a:rPr lang="en-US" sz="5000">
                <a:solidFill>
                  <a:srgbClr val="000000"/>
                </a:solidFill>
                <a:latin typeface="Futura Bold"/>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972224" y="2583094"/>
            <a:ext cx="11022440" cy="6408395"/>
          </a:xfrm>
          <a:custGeom>
            <a:avLst/>
            <a:gdLst/>
            <a:ahLst/>
            <a:cxnLst/>
            <a:rect r="r" b="b" t="t" l="l"/>
            <a:pathLst>
              <a:path h="6408395" w="11022440">
                <a:moveTo>
                  <a:pt x="0" y="0"/>
                </a:moveTo>
                <a:lnTo>
                  <a:pt x="11022440" y="0"/>
                </a:lnTo>
                <a:lnTo>
                  <a:pt x="11022440" y="6408396"/>
                </a:lnTo>
                <a:lnTo>
                  <a:pt x="0" y="6408396"/>
                </a:lnTo>
                <a:lnTo>
                  <a:pt x="0" y="0"/>
                </a:lnTo>
                <a:close/>
              </a:path>
            </a:pathLst>
          </a:custGeom>
          <a:blipFill>
            <a:blip r:embed="rId2"/>
            <a:stretch>
              <a:fillRect l="0" t="0" r="0" b="0"/>
            </a:stretch>
          </a:blipFill>
        </p:spPr>
      </p:sp>
      <p:sp>
        <p:nvSpPr>
          <p:cNvPr name="TextBox 3" id="3"/>
          <p:cNvSpPr txBox="true"/>
          <p:nvPr/>
        </p:nvSpPr>
        <p:spPr>
          <a:xfrm rot="0">
            <a:off x="360864" y="514099"/>
            <a:ext cx="9191944" cy="2533650"/>
          </a:xfrm>
          <a:prstGeom prst="rect">
            <a:avLst/>
          </a:prstGeom>
        </p:spPr>
        <p:txBody>
          <a:bodyPr anchor="t" rtlCol="false" tIns="0" lIns="0" bIns="0" rIns="0">
            <a:spAutoFit/>
          </a:bodyPr>
          <a:lstStyle/>
          <a:p>
            <a:pPr marL="604519" indent="-302260" lvl="1">
              <a:lnSpc>
                <a:spcPts val="3359"/>
              </a:lnSpc>
              <a:buFont typeface="Arial"/>
              <a:buChar char="•"/>
            </a:pPr>
            <a:r>
              <a:rPr lang="en-US" sz="2799" u="sng">
                <a:solidFill>
                  <a:srgbClr val="FFAB40"/>
                </a:solidFill>
                <a:latin typeface="Arimo Bold"/>
              </a:rPr>
              <a:t>5. approveSale(): </a:t>
            </a:r>
            <a:r>
              <a:rPr lang="en-US" sz="2799">
                <a:solidFill>
                  <a:srgbClr val="FFFFFF"/>
                </a:solidFill>
                <a:latin typeface="Arimo"/>
              </a:rPr>
              <a:t>This function is userd when a LandInspector approves the sale of land before property is transferred from seller to buyer.</a:t>
            </a:r>
          </a:p>
          <a:p>
            <a:pPr marL="604519" indent="-302260" lvl="1">
              <a:lnSpc>
                <a:spcPts val="3359"/>
              </a:lnSpc>
              <a:buFont typeface="Arial"/>
              <a:buChar char="•"/>
            </a:pPr>
            <a:r>
              <a:rPr lang="en-US" sz="2799">
                <a:solidFill>
                  <a:srgbClr val="FFFFFF"/>
                </a:solidFill>
                <a:latin typeface="Arimo"/>
              </a:rPr>
              <a:t>- Emits a SaleApproved event.</a:t>
            </a:r>
          </a:p>
          <a:p>
            <a:pPr>
              <a:lnSpc>
                <a:spcPts val="3359"/>
              </a:lnSpc>
            </a:pPr>
          </a:p>
          <a:p>
            <a:pPr algn="l" marL="604519" indent="-302260" lvl="1">
              <a:lnSpc>
                <a:spcPts val="3359"/>
              </a:lnSpc>
              <a:buFont typeface="Arial"/>
              <a:buChar char="•"/>
            </a:pPr>
            <a:r>
              <a:rPr lang="en-US" sz="2799">
                <a:solidFill>
                  <a:srgbClr val="000000"/>
                </a:solidFill>
                <a:latin typeface="Arimo"/>
              </a:rPr>
              <a:t>Emit</a:t>
            </a:r>
          </a:p>
        </p:txBody>
      </p:sp>
      <p:grpSp>
        <p:nvGrpSpPr>
          <p:cNvPr name="Group 4" id="4"/>
          <p:cNvGrpSpPr/>
          <p:nvPr/>
        </p:nvGrpSpPr>
        <p:grpSpPr>
          <a:xfrm rot="0">
            <a:off x="3293336" y="6450768"/>
            <a:ext cx="9385786" cy="2540721"/>
            <a:chOff x="0" y="0"/>
            <a:chExt cx="24355819" cy="6593092"/>
          </a:xfrm>
        </p:grpSpPr>
        <p:sp>
          <p:nvSpPr>
            <p:cNvPr name="Freeform 5" id="5"/>
            <p:cNvSpPr/>
            <p:nvPr/>
          </p:nvSpPr>
          <p:spPr>
            <a:xfrm flipH="false" flipV="false" rot="0">
              <a:off x="0" y="0"/>
              <a:ext cx="24355884" cy="6593135"/>
            </a:xfrm>
            <a:custGeom>
              <a:avLst/>
              <a:gdLst/>
              <a:ahLst/>
              <a:cxnLst/>
              <a:rect r="r" b="b" t="t" l="l"/>
              <a:pathLst>
                <a:path h="6593135" w="24355884">
                  <a:moveTo>
                    <a:pt x="135255" y="0"/>
                  </a:moveTo>
                  <a:lnTo>
                    <a:pt x="24220819" y="0"/>
                  </a:lnTo>
                  <a:cubicBezTo>
                    <a:pt x="24295286" y="0"/>
                    <a:pt x="24355884" y="21222"/>
                    <a:pt x="24355884" y="47616"/>
                  </a:cubicBezTo>
                  <a:lnTo>
                    <a:pt x="24355884" y="6545536"/>
                  </a:lnTo>
                  <a:cubicBezTo>
                    <a:pt x="24355884" y="6571752"/>
                    <a:pt x="24295793" y="6593135"/>
                    <a:pt x="24220819" y="6593135"/>
                  </a:cubicBezTo>
                  <a:lnTo>
                    <a:pt x="135255" y="6593135"/>
                  </a:lnTo>
                  <a:cubicBezTo>
                    <a:pt x="60282" y="6593135"/>
                    <a:pt x="0" y="6571752"/>
                    <a:pt x="0" y="6545536"/>
                  </a:cubicBezTo>
                  <a:lnTo>
                    <a:pt x="0" y="47616"/>
                  </a:lnTo>
                  <a:cubicBezTo>
                    <a:pt x="0" y="21222"/>
                    <a:pt x="60282" y="0"/>
                    <a:pt x="135255" y="0"/>
                  </a:cubicBezTo>
                  <a:moveTo>
                    <a:pt x="135255" y="95054"/>
                  </a:moveTo>
                  <a:lnTo>
                    <a:pt x="135255" y="47616"/>
                  </a:lnTo>
                  <a:lnTo>
                    <a:pt x="270004" y="47616"/>
                  </a:lnTo>
                  <a:lnTo>
                    <a:pt x="270004" y="6545536"/>
                  </a:lnTo>
                  <a:lnTo>
                    <a:pt x="135255" y="6545536"/>
                  </a:lnTo>
                  <a:lnTo>
                    <a:pt x="135255" y="6497920"/>
                  </a:lnTo>
                  <a:lnTo>
                    <a:pt x="24220819" y="6497920"/>
                  </a:lnTo>
                  <a:lnTo>
                    <a:pt x="24220819" y="6545536"/>
                  </a:lnTo>
                  <a:lnTo>
                    <a:pt x="24085564" y="6545536"/>
                  </a:lnTo>
                  <a:lnTo>
                    <a:pt x="24085564" y="47616"/>
                  </a:lnTo>
                  <a:lnTo>
                    <a:pt x="24220819" y="47616"/>
                  </a:lnTo>
                  <a:lnTo>
                    <a:pt x="24220819" y="95054"/>
                  </a:lnTo>
                  <a:lnTo>
                    <a:pt x="135255" y="95054"/>
                  </a:lnTo>
                  <a:close/>
                </a:path>
              </a:pathLst>
            </a:custGeom>
            <a:solidFill>
              <a:srgbClr val="FF0000"/>
            </a:solidFill>
          </p:spPr>
        </p:sp>
      </p:grpSp>
      <p:sp>
        <p:nvSpPr>
          <p:cNvPr name="AutoShape 6" id="6"/>
          <p:cNvSpPr/>
          <p:nvPr/>
        </p:nvSpPr>
        <p:spPr>
          <a:xfrm flipV="true">
            <a:off x="17325975" y="-156927"/>
            <a:ext cx="0" cy="10443927"/>
          </a:xfrm>
          <a:prstGeom prst="line">
            <a:avLst/>
          </a:prstGeom>
          <a:ln cap="flat" w="133350">
            <a:solidFill>
              <a:srgbClr val="F4A633"/>
            </a:solidFill>
            <a:prstDash val="solid"/>
            <a:headEnd type="none" len="sm" w="sm"/>
            <a:tailEnd type="none" len="sm" w="sm"/>
          </a:ln>
        </p:spPr>
      </p:sp>
      <p:sp>
        <p:nvSpPr>
          <p:cNvPr name="TextBox 7" id="7"/>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21</a:t>
            </a:r>
          </a:p>
        </p:txBody>
      </p:sp>
      <p:grpSp>
        <p:nvGrpSpPr>
          <p:cNvPr name="Group 8" id="8"/>
          <p:cNvGrpSpPr/>
          <p:nvPr/>
        </p:nvGrpSpPr>
        <p:grpSpPr>
          <a:xfrm rot="0">
            <a:off x="0" y="9307895"/>
            <a:ext cx="18288000" cy="979105"/>
            <a:chOff x="0" y="0"/>
            <a:chExt cx="4816593" cy="257871"/>
          </a:xfrm>
        </p:grpSpPr>
        <p:sp>
          <p:nvSpPr>
            <p:cNvPr name="Freeform 9" id="9"/>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10" id="10"/>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12" id="12"/>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13" id="13"/>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14" id="14"/>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15" id="15"/>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16" id="16"/>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LIVE DEMO</a:t>
            </a:r>
          </a:p>
        </p:txBody>
      </p:sp>
      <p:sp>
        <p:nvSpPr>
          <p:cNvPr name="TextBox 17" id="17"/>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18" id="18"/>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19" id="19"/>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20" id="20"/>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21" id="21"/>
          <p:cNvSpPr/>
          <p:nvPr/>
        </p:nvSpPr>
        <p:spPr>
          <a:xfrm>
            <a:off x="9295731" y="9759347"/>
            <a:ext cx="454199" cy="0"/>
          </a:xfrm>
          <a:prstGeom prst="line">
            <a:avLst/>
          </a:prstGeom>
          <a:ln cap="flat" w="38100">
            <a:solidFill>
              <a:srgbClr val="000000"/>
            </a:solidFill>
            <a:prstDash val="solid"/>
            <a:headEnd type="none" len="sm" w="sm"/>
            <a:tailEnd type="arrow" len="sm" w="med"/>
          </a:ln>
        </p:spPr>
      </p:sp>
      <p:sp>
        <p:nvSpPr>
          <p:cNvPr name="AutoShape 22" id="22"/>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23" id="23"/>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84836" y="1323194"/>
            <a:ext cx="9640344" cy="5630560"/>
          </a:xfrm>
          <a:custGeom>
            <a:avLst/>
            <a:gdLst/>
            <a:ahLst/>
            <a:cxnLst/>
            <a:rect r="r" b="b" t="t" l="l"/>
            <a:pathLst>
              <a:path h="5630560" w="9640344">
                <a:moveTo>
                  <a:pt x="0" y="0"/>
                </a:moveTo>
                <a:lnTo>
                  <a:pt x="9640344" y="0"/>
                </a:lnTo>
                <a:lnTo>
                  <a:pt x="9640344" y="5630560"/>
                </a:lnTo>
                <a:lnTo>
                  <a:pt x="0" y="5630560"/>
                </a:lnTo>
                <a:lnTo>
                  <a:pt x="0" y="0"/>
                </a:lnTo>
                <a:close/>
              </a:path>
            </a:pathLst>
          </a:custGeom>
          <a:blipFill>
            <a:blip r:embed="rId2"/>
            <a:stretch>
              <a:fillRect l="0" t="0" r="0" b="-94064"/>
            </a:stretch>
          </a:blipFill>
        </p:spPr>
      </p:sp>
      <p:sp>
        <p:nvSpPr>
          <p:cNvPr name="TextBox 3" id="3"/>
          <p:cNvSpPr txBox="true"/>
          <p:nvPr/>
        </p:nvSpPr>
        <p:spPr>
          <a:xfrm rot="0">
            <a:off x="360864" y="514099"/>
            <a:ext cx="17257067" cy="438150"/>
          </a:xfrm>
          <a:prstGeom prst="rect">
            <a:avLst/>
          </a:prstGeom>
        </p:spPr>
        <p:txBody>
          <a:bodyPr anchor="t" rtlCol="false" tIns="0" lIns="0" bIns="0" rIns="0">
            <a:spAutoFit/>
          </a:bodyPr>
          <a:lstStyle/>
          <a:p>
            <a:pPr algn="l" marL="604519" indent="-302260" lvl="1">
              <a:lnSpc>
                <a:spcPts val="3359"/>
              </a:lnSpc>
              <a:buFont typeface="Arial"/>
              <a:buChar char="•"/>
            </a:pPr>
            <a:r>
              <a:rPr lang="en-US" sz="2799" u="sng">
                <a:solidFill>
                  <a:srgbClr val="FFAB40"/>
                </a:solidFill>
                <a:latin typeface="Arimo Bold"/>
              </a:rPr>
              <a:t>6. payment(): </a:t>
            </a:r>
            <a:r>
              <a:rPr lang="en-US" sz="2799">
                <a:solidFill>
                  <a:srgbClr val="E6EDF3"/>
                </a:solidFill>
                <a:latin typeface="Arimo"/>
              </a:rPr>
              <a:t>Ensures payment is completed by buyer to seller before the asset is transferred</a:t>
            </a:r>
          </a:p>
        </p:txBody>
      </p:sp>
      <p:sp>
        <p:nvSpPr>
          <p:cNvPr name="Freeform 4" id="4"/>
          <p:cNvSpPr/>
          <p:nvPr/>
        </p:nvSpPr>
        <p:spPr>
          <a:xfrm flipH="false" flipV="false" rot="0">
            <a:off x="9144000" y="3754450"/>
            <a:ext cx="10012005" cy="5503850"/>
          </a:xfrm>
          <a:custGeom>
            <a:avLst/>
            <a:gdLst/>
            <a:ahLst/>
            <a:cxnLst/>
            <a:rect r="r" b="b" t="t" l="l"/>
            <a:pathLst>
              <a:path h="5503850" w="10012005">
                <a:moveTo>
                  <a:pt x="0" y="0"/>
                </a:moveTo>
                <a:lnTo>
                  <a:pt x="10012005" y="0"/>
                </a:lnTo>
                <a:lnTo>
                  <a:pt x="10012005" y="5503850"/>
                </a:lnTo>
                <a:lnTo>
                  <a:pt x="0" y="5503850"/>
                </a:lnTo>
                <a:lnTo>
                  <a:pt x="0" y="0"/>
                </a:lnTo>
                <a:close/>
              </a:path>
            </a:pathLst>
          </a:custGeom>
          <a:blipFill>
            <a:blip r:embed="rId2"/>
            <a:stretch>
              <a:fillRect l="0" t="-106185" r="0" b="0"/>
            </a:stretch>
          </a:blipFill>
        </p:spPr>
      </p:sp>
      <p:sp>
        <p:nvSpPr>
          <p:cNvPr name="TextBox 5" id="5"/>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22</a:t>
            </a:r>
          </a:p>
        </p:txBody>
      </p:sp>
      <p:grpSp>
        <p:nvGrpSpPr>
          <p:cNvPr name="Group 6" id="6"/>
          <p:cNvGrpSpPr/>
          <p:nvPr/>
        </p:nvGrpSpPr>
        <p:grpSpPr>
          <a:xfrm rot="0">
            <a:off x="0" y="9307895"/>
            <a:ext cx="18288000" cy="979105"/>
            <a:chOff x="0" y="0"/>
            <a:chExt cx="4816593" cy="257871"/>
          </a:xfrm>
        </p:grpSpPr>
        <p:sp>
          <p:nvSpPr>
            <p:cNvPr name="Freeform 7" id="7"/>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8" id="8"/>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10" id="10"/>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11" id="11"/>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12" id="12"/>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13" id="13"/>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14" id="14"/>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LIVE DEMO</a:t>
            </a:r>
          </a:p>
        </p:txBody>
      </p:sp>
      <p:sp>
        <p:nvSpPr>
          <p:cNvPr name="TextBox 15" id="15"/>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16" id="16"/>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17" id="17"/>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18" id="18"/>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19" id="19"/>
          <p:cNvSpPr/>
          <p:nvPr/>
        </p:nvSpPr>
        <p:spPr>
          <a:xfrm>
            <a:off x="9295731" y="9759347"/>
            <a:ext cx="454199" cy="0"/>
          </a:xfrm>
          <a:prstGeom prst="line">
            <a:avLst/>
          </a:prstGeom>
          <a:ln cap="flat" w="38100">
            <a:solidFill>
              <a:srgbClr val="000000"/>
            </a:solidFill>
            <a:prstDash val="solid"/>
            <a:headEnd type="none" len="sm" w="sm"/>
            <a:tailEnd type="arrow" len="sm" w="med"/>
          </a:ln>
        </p:spPr>
      </p:sp>
      <p:sp>
        <p:nvSpPr>
          <p:cNvPr name="AutoShape 20" id="20"/>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21" id="21"/>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2.xml><?xml version="1.0" encoding="utf-8"?>
<p:sld xmlns:p="http://schemas.openxmlformats.org/presentationml/2006/main" xmlns:a="http://schemas.openxmlformats.org/drawingml/2006/main">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000495" y="4728414"/>
            <a:ext cx="15880185" cy="3054322"/>
          </a:xfrm>
          <a:prstGeom prst="rect">
            <a:avLst/>
          </a:prstGeom>
        </p:spPr>
        <p:txBody>
          <a:bodyPr anchor="t" rtlCol="false" tIns="0" lIns="0" bIns="0" rIns="0">
            <a:spAutoFit/>
          </a:bodyPr>
          <a:lstStyle/>
          <a:p>
            <a:pPr>
              <a:lnSpc>
                <a:spcPts val="4053"/>
              </a:lnSpc>
              <a:spcBef>
                <a:spcPct val="0"/>
              </a:spcBef>
            </a:pPr>
            <a:r>
              <a:rPr lang="en-US" sz="2895">
                <a:solidFill>
                  <a:srgbClr val="FFFFFF"/>
                </a:solidFill>
                <a:latin typeface="Canva Sans Bold"/>
              </a:rPr>
              <a:t>Solidity Smart Contract:</a:t>
            </a:r>
          </a:p>
          <a:p>
            <a:pPr marL="625090" indent="-312545" lvl="1">
              <a:lnSpc>
                <a:spcPts val="4053"/>
              </a:lnSpc>
              <a:spcBef>
                <a:spcPct val="0"/>
              </a:spcBef>
              <a:buFont typeface="Arial"/>
              <a:buChar char="•"/>
            </a:pPr>
            <a:r>
              <a:rPr lang="en-US" sz="2895">
                <a:solidFill>
                  <a:srgbClr val="FFFFFF"/>
                </a:solidFill>
                <a:latin typeface="Canva Sans Bold"/>
              </a:rPr>
              <a:t> </a:t>
            </a:r>
            <a:r>
              <a:rPr lang="en-US" sz="2895">
                <a:solidFill>
                  <a:srgbClr val="FFFFFF"/>
                </a:solidFill>
                <a:latin typeface="Canva Sans"/>
              </a:rPr>
              <a:t>The project utilizes a Solidity smart contract called "Land.sol" </a:t>
            </a:r>
          </a:p>
          <a:p>
            <a:pPr marL="625090" indent="-312545" lvl="1">
              <a:lnSpc>
                <a:spcPts val="4053"/>
              </a:lnSpc>
              <a:spcBef>
                <a:spcPct val="0"/>
              </a:spcBef>
              <a:buFont typeface="Arial"/>
              <a:buChar char="•"/>
            </a:pPr>
            <a:r>
              <a:rPr lang="en-US" sz="2895">
                <a:solidFill>
                  <a:srgbClr val="FFFFFF"/>
                </a:solidFill>
                <a:latin typeface="Canva Sans"/>
              </a:rPr>
              <a:t>This contract is responsible for handling the transfer of property and maintaining a decentralized and tamper-proof land registry.</a:t>
            </a:r>
          </a:p>
          <a:p>
            <a:pPr>
              <a:lnSpc>
                <a:spcPts val="4053"/>
              </a:lnSpc>
              <a:spcBef>
                <a:spcPct val="0"/>
              </a:spcBef>
            </a:pPr>
          </a:p>
          <a:p>
            <a:pPr>
              <a:lnSpc>
                <a:spcPts val="4053"/>
              </a:lnSpc>
              <a:spcBef>
                <a:spcPct val="0"/>
              </a:spcBef>
            </a:pPr>
          </a:p>
        </p:txBody>
      </p:sp>
      <p:grpSp>
        <p:nvGrpSpPr>
          <p:cNvPr name="Group 3" id="3"/>
          <p:cNvGrpSpPr/>
          <p:nvPr/>
        </p:nvGrpSpPr>
        <p:grpSpPr>
          <a:xfrm rot="0">
            <a:off x="-2227781" y="457843"/>
            <a:ext cx="18333384" cy="1644704"/>
            <a:chOff x="0" y="0"/>
            <a:chExt cx="2696218" cy="241880"/>
          </a:xfrm>
        </p:grpSpPr>
        <p:sp>
          <p:nvSpPr>
            <p:cNvPr name="Freeform 4" id="4"/>
            <p:cNvSpPr/>
            <p:nvPr/>
          </p:nvSpPr>
          <p:spPr>
            <a:xfrm flipH="false" flipV="false" rot="0">
              <a:off x="0" y="0"/>
              <a:ext cx="2696218" cy="241880"/>
            </a:xfrm>
            <a:custGeom>
              <a:avLst/>
              <a:gdLst/>
              <a:ahLst/>
              <a:cxnLst/>
              <a:rect r="r" b="b" t="t" l="l"/>
              <a:pathLst>
                <a:path h="241880" w="2696218">
                  <a:moveTo>
                    <a:pt x="2493018" y="0"/>
                  </a:moveTo>
                  <a:cubicBezTo>
                    <a:pt x="2605242" y="0"/>
                    <a:pt x="2696218" y="54147"/>
                    <a:pt x="2696218" y="120940"/>
                  </a:cubicBezTo>
                  <a:cubicBezTo>
                    <a:pt x="2696218" y="187733"/>
                    <a:pt x="2605242" y="241880"/>
                    <a:pt x="2493018"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5" id="5"/>
            <p:cNvSpPr txBox="true"/>
            <p:nvPr/>
          </p:nvSpPr>
          <p:spPr>
            <a:xfrm>
              <a:off x="0" y="-38100"/>
              <a:ext cx="2696218" cy="27998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38226" y="653374"/>
            <a:ext cx="18098711"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PROCESS OF BLOCKCHAIN DEPLOYMENT</a:t>
            </a:r>
          </a:p>
        </p:txBody>
      </p:sp>
      <p:sp>
        <p:nvSpPr>
          <p:cNvPr name="TextBox 7" id="7"/>
          <p:cNvSpPr txBox="true"/>
          <p:nvPr/>
        </p:nvSpPr>
        <p:spPr>
          <a:xfrm rot="0">
            <a:off x="1028700" y="3591076"/>
            <a:ext cx="11196380" cy="747409"/>
          </a:xfrm>
          <a:prstGeom prst="rect">
            <a:avLst/>
          </a:prstGeom>
        </p:spPr>
        <p:txBody>
          <a:bodyPr anchor="t" rtlCol="false" tIns="0" lIns="0" bIns="0" rIns="0">
            <a:spAutoFit/>
          </a:bodyPr>
          <a:lstStyle/>
          <a:p>
            <a:pPr>
              <a:lnSpc>
                <a:spcPts val="6054"/>
              </a:lnSpc>
            </a:pPr>
            <a:r>
              <a:rPr lang="en-US" sz="4324">
                <a:solidFill>
                  <a:srgbClr val="FFAB40"/>
                </a:solidFill>
                <a:latin typeface="Georgia Pro Bold"/>
              </a:rPr>
              <a:t>Step 1: Set up the Smart Contracts</a:t>
            </a:r>
          </a:p>
        </p:txBody>
      </p:sp>
      <p:sp>
        <p:nvSpPr>
          <p:cNvPr name="AutoShape 8" id="8"/>
          <p:cNvSpPr/>
          <p:nvPr/>
        </p:nvSpPr>
        <p:spPr>
          <a:xfrm flipV="true">
            <a:off x="17259300" y="-156927"/>
            <a:ext cx="0" cy="10443927"/>
          </a:xfrm>
          <a:prstGeom prst="line">
            <a:avLst/>
          </a:prstGeom>
          <a:ln cap="flat" w="133350">
            <a:solidFill>
              <a:srgbClr val="F4A633"/>
            </a:solidFill>
            <a:prstDash val="solid"/>
            <a:headEnd type="none" len="sm" w="sm"/>
            <a:tailEnd type="none" len="sm" w="sm"/>
          </a:ln>
        </p:spPr>
      </p:sp>
      <p:sp>
        <p:nvSpPr>
          <p:cNvPr name="TextBox 9" id="9"/>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23</a:t>
            </a:r>
          </a:p>
        </p:txBody>
      </p:sp>
      <p:grpSp>
        <p:nvGrpSpPr>
          <p:cNvPr name="Group 10" id="10"/>
          <p:cNvGrpSpPr/>
          <p:nvPr/>
        </p:nvGrpSpPr>
        <p:grpSpPr>
          <a:xfrm rot="0">
            <a:off x="0" y="9307895"/>
            <a:ext cx="18288000" cy="979105"/>
            <a:chOff x="0" y="0"/>
            <a:chExt cx="4816593" cy="257871"/>
          </a:xfrm>
        </p:grpSpPr>
        <p:sp>
          <p:nvSpPr>
            <p:cNvPr name="Freeform 11" id="11"/>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12" id="12"/>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14" id="14"/>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15" id="15"/>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16" id="16"/>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17" id="17"/>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18" id="18"/>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LIVE DEMO</a:t>
            </a:r>
          </a:p>
        </p:txBody>
      </p:sp>
      <p:sp>
        <p:nvSpPr>
          <p:cNvPr name="TextBox 19" id="19"/>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20" id="20"/>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21" id="21"/>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22" id="22"/>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23" id="23"/>
          <p:cNvSpPr/>
          <p:nvPr/>
        </p:nvSpPr>
        <p:spPr>
          <a:xfrm>
            <a:off x="9295731" y="9759347"/>
            <a:ext cx="454199" cy="0"/>
          </a:xfrm>
          <a:prstGeom prst="line">
            <a:avLst/>
          </a:prstGeom>
          <a:ln cap="flat" w="38100">
            <a:solidFill>
              <a:srgbClr val="000000"/>
            </a:solidFill>
            <a:prstDash val="solid"/>
            <a:headEnd type="none" len="sm" w="sm"/>
            <a:tailEnd type="arrow" len="sm" w="med"/>
          </a:ln>
        </p:spPr>
      </p:sp>
      <p:sp>
        <p:nvSpPr>
          <p:cNvPr name="AutoShape 24" id="24"/>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25" id="25"/>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227781" y="457843"/>
            <a:ext cx="18333384" cy="1644704"/>
            <a:chOff x="0" y="0"/>
            <a:chExt cx="2696218" cy="241880"/>
          </a:xfrm>
        </p:grpSpPr>
        <p:sp>
          <p:nvSpPr>
            <p:cNvPr name="Freeform 3" id="3"/>
            <p:cNvSpPr/>
            <p:nvPr/>
          </p:nvSpPr>
          <p:spPr>
            <a:xfrm flipH="false" flipV="false" rot="0">
              <a:off x="0" y="0"/>
              <a:ext cx="2696218" cy="241880"/>
            </a:xfrm>
            <a:custGeom>
              <a:avLst/>
              <a:gdLst/>
              <a:ahLst/>
              <a:cxnLst/>
              <a:rect r="r" b="b" t="t" l="l"/>
              <a:pathLst>
                <a:path h="241880" w="2696218">
                  <a:moveTo>
                    <a:pt x="2493018" y="0"/>
                  </a:moveTo>
                  <a:cubicBezTo>
                    <a:pt x="2605242" y="0"/>
                    <a:pt x="2696218" y="54147"/>
                    <a:pt x="2696218" y="120940"/>
                  </a:cubicBezTo>
                  <a:cubicBezTo>
                    <a:pt x="2696218" y="187733"/>
                    <a:pt x="2605242" y="241880"/>
                    <a:pt x="2493018"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4" id="4"/>
            <p:cNvSpPr txBox="true"/>
            <p:nvPr/>
          </p:nvSpPr>
          <p:spPr>
            <a:xfrm>
              <a:off x="0" y="-38100"/>
              <a:ext cx="2696218" cy="27998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667481" y="2102547"/>
            <a:ext cx="11620519" cy="7205348"/>
          </a:xfrm>
          <a:custGeom>
            <a:avLst/>
            <a:gdLst/>
            <a:ahLst/>
            <a:cxnLst/>
            <a:rect r="r" b="b" t="t" l="l"/>
            <a:pathLst>
              <a:path h="7205348" w="11620519">
                <a:moveTo>
                  <a:pt x="0" y="0"/>
                </a:moveTo>
                <a:lnTo>
                  <a:pt x="11620519" y="0"/>
                </a:lnTo>
                <a:lnTo>
                  <a:pt x="11620519" y="7205348"/>
                </a:lnTo>
                <a:lnTo>
                  <a:pt x="0" y="7205348"/>
                </a:lnTo>
                <a:lnTo>
                  <a:pt x="0" y="0"/>
                </a:lnTo>
                <a:close/>
              </a:path>
            </a:pathLst>
          </a:custGeom>
          <a:blipFill>
            <a:blip r:embed="rId2"/>
            <a:stretch>
              <a:fillRect l="0" t="-398" r="0" b="-398"/>
            </a:stretch>
          </a:blipFill>
        </p:spPr>
      </p:sp>
      <p:sp>
        <p:nvSpPr>
          <p:cNvPr name="TextBox 6" id="6"/>
          <p:cNvSpPr txBox="true"/>
          <p:nvPr/>
        </p:nvSpPr>
        <p:spPr>
          <a:xfrm rot="0">
            <a:off x="538226" y="653374"/>
            <a:ext cx="18098711"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PROCESS OF BLOCKCHAIN DEPLOYMENT</a:t>
            </a:r>
          </a:p>
        </p:txBody>
      </p:sp>
      <p:sp>
        <p:nvSpPr>
          <p:cNvPr name="TextBox 7" id="7"/>
          <p:cNvSpPr txBox="true"/>
          <p:nvPr/>
        </p:nvSpPr>
        <p:spPr>
          <a:xfrm rot="0">
            <a:off x="202524" y="2259666"/>
            <a:ext cx="5546241" cy="2271409"/>
          </a:xfrm>
          <a:prstGeom prst="rect">
            <a:avLst/>
          </a:prstGeom>
        </p:spPr>
        <p:txBody>
          <a:bodyPr anchor="t" rtlCol="false" tIns="0" lIns="0" bIns="0" rIns="0">
            <a:spAutoFit/>
          </a:bodyPr>
          <a:lstStyle/>
          <a:p>
            <a:pPr>
              <a:lnSpc>
                <a:spcPts val="6054"/>
              </a:lnSpc>
            </a:pPr>
            <a:r>
              <a:rPr lang="en-US" sz="4324">
                <a:solidFill>
                  <a:srgbClr val="FFAB40"/>
                </a:solidFill>
                <a:latin typeface="Georgia Pro Bold"/>
              </a:rPr>
              <a:t>Step 2: </a:t>
            </a:r>
          </a:p>
          <a:p>
            <a:pPr>
              <a:lnSpc>
                <a:spcPts val="6054"/>
              </a:lnSpc>
            </a:pPr>
            <a:r>
              <a:rPr lang="en-US" sz="4324">
                <a:solidFill>
                  <a:srgbClr val="FFAB40"/>
                </a:solidFill>
                <a:latin typeface="Georgia Pro Bold"/>
              </a:rPr>
              <a:t>Set up the Truffle Suite - Ganache</a:t>
            </a:r>
          </a:p>
        </p:txBody>
      </p:sp>
      <p:sp>
        <p:nvSpPr>
          <p:cNvPr name="TextBox 8" id="8"/>
          <p:cNvSpPr txBox="true"/>
          <p:nvPr/>
        </p:nvSpPr>
        <p:spPr>
          <a:xfrm rot="0">
            <a:off x="389737" y="4721575"/>
            <a:ext cx="6099142" cy="4098410"/>
          </a:xfrm>
          <a:prstGeom prst="rect">
            <a:avLst/>
          </a:prstGeom>
        </p:spPr>
        <p:txBody>
          <a:bodyPr anchor="t" rtlCol="false" tIns="0" lIns="0" bIns="0" rIns="0">
            <a:spAutoFit/>
          </a:bodyPr>
          <a:lstStyle/>
          <a:p>
            <a:pPr>
              <a:lnSpc>
                <a:spcPts val="4053"/>
              </a:lnSpc>
            </a:pPr>
            <a:r>
              <a:rPr lang="en-US" sz="2895">
                <a:solidFill>
                  <a:srgbClr val="FFFFFF"/>
                </a:solidFill>
                <a:latin typeface="Canva Sans Bold"/>
              </a:rPr>
              <a:t>Setup some test accounts with initial ETH balance.  </a:t>
            </a:r>
          </a:p>
          <a:p>
            <a:pPr>
              <a:lnSpc>
                <a:spcPts val="4053"/>
              </a:lnSpc>
              <a:spcBef>
                <a:spcPct val="0"/>
              </a:spcBef>
            </a:pPr>
            <a:r>
              <a:rPr lang="en-US" sz="2895" u="sng">
                <a:solidFill>
                  <a:srgbClr val="FFFFFF"/>
                </a:solidFill>
                <a:latin typeface="Canva Sans Bold"/>
              </a:rPr>
              <a:t>Gas fee</a:t>
            </a:r>
            <a:r>
              <a:rPr lang="en-US" sz="2895">
                <a:solidFill>
                  <a:srgbClr val="FFFFFF"/>
                </a:solidFill>
                <a:latin typeface="Canva Sans Bold"/>
              </a:rPr>
              <a:t> is a commonly used term for the cost that certain blockchain protocol users pay to network validators each time they wish to perform a state change in the contract.</a:t>
            </a:r>
          </a:p>
        </p:txBody>
      </p:sp>
      <p:sp>
        <p:nvSpPr>
          <p:cNvPr name="TextBox 9" id="9"/>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24</a:t>
            </a:r>
          </a:p>
        </p:txBody>
      </p:sp>
      <p:grpSp>
        <p:nvGrpSpPr>
          <p:cNvPr name="Group 10" id="10"/>
          <p:cNvGrpSpPr/>
          <p:nvPr/>
        </p:nvGrpSpPr>
        <p:grpSpPr>
          <a:xfrm rot="0">
            <a:off x="0" y="9307895"/>
            <a:ext cx="18288000" cy="979105"/>
            <a:chOff x="0" y="0"/>
            <a:chExt cx="4816593" cy="257871"/>
          </a:xfrm>
        </p:grpSpPr>
        <p:sp>
          <p:nvSpPr>
            <p:cNvPr name="Freeform 11" id="11"/>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12" id="12"/>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14" id="14"/>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15" id="15"/>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16" id="16"/>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17" id="17"/>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18" id="18"/>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LIVE DEMO</a:t>
            </a:r>
          </a:p>
        </p:txBody>
      </p:sp>
      <p:sp>
        <p:nvSpPr>
          <p:cNvPr name="TextBox 19" id="19"/>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20" id="20"/>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21" id="21"/>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22" id="22"/>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23" id="23"/>
          <p:cNvSpPr/>
          <p:nvPr/>
        </p:nvSpPr>
        <p:spPr>
          <a:xfrm>
            <a:off x="9295731" y="9759347"/>
            <a:ext cx="454199" cy="0"/>
          </a:xfrm>
          <a:prstGeom prst="line">
            <a:avLst/>
          </a:prstGeom>
          <a:ln cap="flat" w="38100">
            <a:solidFill>
              <a:srgbClr val="000000"/>
            </a:solidFill>
            <a:prstDash val="solid"/>
            <a:headEnd type="none" len="sm" w="sm"/>
            <a:tailEnd type="arrow" len="sm" w="med"/>
          </a:ln>
        </p:spPr>
      </p:sp>
      <p:sp>
        <p:nvSpPr>
          <p:cNvPr name="AutoShape 24" id="24"/>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25" id="25"/>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4.xml><?xml version="1.0" encoding="utf-8"?>
<p:sld xmlns:p="http://schemas.openxmlformats.org/presentationml/2006/main" xmlns:a="http://schemas.openxmlformats.org/drawingml/2006/main">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371048" y="3272172"/>
            <a:ext cx="9487791" cy="1644704"/>
            <a:chOff x="0" y="0"/>
            <a:chExt cx="1395332" cy="241880"/>
          </a:xfrm>
        </p:grpSpPr>
        <p:sp>
          <p:nvSpPr>
            <p:cNvPr name="Freeform 3" id="3"/>
            <p:cNvSpPr/>
            <p:nvPr/>
          </p:nvSpPr>
          <p:spPr>
            <a:xfrm flipH="false" flipV="false" rot="0">
              <a:off x="0" y="0"/>
              <a:ext cx="1395332" cy="241880"/>
            </a:xfrm>
            <a:custGeom>
              <a:avLst/>
              <a:gdLst/>
              <a:ahLst/>
              <a:cxnLst/>
              <a:rect r="r" b="b" t="t" l="l"/>
              <a:pathLst>
                <a:path h="241880" w="1395332">
                  <a:moveTo>
                    <a:pt x="1192132" y="0"/>
                  </a:moveTo>
                  <a:cubicBezTo>
                    <a:pt x="1304356" y="0"/>
                    <a:pt x="1395332" y="54147"/>
                    <a:pt x="1395332" y="120940"/>
                  </a:cubicBezTo>
                  <a:cubicBezTo>
                    <a:pt x="1395332" y="187733"/>
                    <a:pt x="1304356" y="241880"/>
                    <a:pt x="1192132"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152400" cap="sq">
              <a:solidFill>
                <a:srgbClr val="F4A633"/>
              </a:solidFill>
              <a:prstDash val="solid"/>
              <a:miter/>
            </a:ln>
          </p:spPr>
        </p:sp>
        <p:sp>
          <p:nvSpPr>
            <p:cNvPr name="TextBox 4" id="4"/>
            <p:cNvSpPr txBox="true"/>
            <p:nvPr/>
          </p:nvSpPr>
          <p:spPr>
            <a:xfrm>
              <a:off x="0" y="-38100"/>
              <a:ext cx="1395332" cy="27998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3686870" y="3480864"/>
            <a:ext cx="10875924" cy="1017769"/>
          </a:xfrm>
          <a:prstGeom prst="rect">
            <a:avLst/>
          </a:prstGeom>
        </p:spPr>
        <p:txBody>
          <a:bodyPr anchor="t" rtlCol="false" tIns="0" lIns="0" bIns="0" rIns="0">
            <a:spAutoFit/>
          </a:bodyPr>
          <a:lstStyle/>
          <a:p>
            <a:pPr algn="ctr">
              <a:lnSpc>
                <a:spcPts val="7427"/>
              </a:lnSpc>
            </a:pPr>
            <a:r>
              <a:rPr lang="en-US" sz="5305" spc="535">
                <a:solidFill>
                  <a:srgbClr val="F4A633"/>
                </a:solidFill>
                <a:latin typeface="Futura Bold"/>
              </a:rPr>
              <a:t>LIVE DEMONSTRATION</a:t>
            </a:r>
          </a:p>
        </p:txBody>
      </p:sp>
      <p:sp>
        <p:nvSpPr>
          <p:cNvPr name="AutoShape 6" id="6"/>
          <p:cNvSpPr/>
          <p:nvPr/>
        </p:nvSpPr>
        <p:spPr>
          <a:xfrm flipV="true">
            <a:off x="17192625" y="-156927"/>
            <a:ext cx="0" cy="10443927"/>
          </a:xfrm>
          <a:prstGeom prst="line">
            <a:avLst/>
          </a:prstGeom>
          <a:ln cap="flat" w="133350">
            <a:solidFill>
              <a:srgbClr val="F4A633"/>
            </a:solidFill>
            <a:prstDash val="solid"/>
            <a:headEnd type="none" len="sm" w="sm"/>
            <a:tailEnd type="none" len="sm" w="sm"/>
          </a:ln>
        </p:spPr>
      </p:sp>
      <p:sp>
        <p:nvSpPr>
          <p:cNvPr name="AutoShape 7" id="7"/>
          <p:cNvSpPr/>
          <p:nvPr/>
        </p:nvSpPr>
        <p:spPr>
          <a:xfrm flipV="true">
            <a:off x="1095375" y="-502354"/>
            <a:ext cx="0" cy="11291708"/>
          </a:xfrm>
          <a:prstGeom prst="line">
            <a:avLst/>
          </a:prstGeom>
          <a:ln cap="flat" w="133350">
            <a:solidFill>
              <a:srgbClr val="F4A633"/>
            </a:solidFill>
            <a:prstDash val="solid"/>
            <a:headEnd type="none" len="sm" w="sm"/>
            <a:tailEnd type="none" len="sm" w="sm"/>
          </a:ln>
        </p:spPr>
      </p:sp>
      <p:sp>
        <p:nvSpPr>
          <p:cNvPr name="TextBox 8" id="8"/>
          <p:cNvSpPr txBox="true"/>
          <p:nvPr/>
        </p:nvSpPr>
        <p:spPr>
          <a:xfrm rot="0">
            <a:off x="17403096" y="-200025"/>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25</a:t>
            </a:r>
          </a:p>
        </p:txBody>
      </p:sp>
      <p:grpSp>
        <p:nvGrpSpPr>
          <p:cNvPr name="Group 9" id="9"/>
          <p:cNvGrpSpPr/>
          <p:nvPr/>
        </p:nvGrpSpPr>
        <p:grpSpPr>
          <a:xfrm rot="0">
            <a:off x="0" y="9307895"/>
            <a:ext cx="18288000" cy="979105"/>
            <a:chOff x="0" y="0"/>
            <a:chExt cx="4816593" cy="257871"/>
          </a:xfrm>
        </p:grpSpPr>
        <p:sp>
          <p:nvSpPr>
            <p:cNvPr name="Freeform 10" id="10"/>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11" id="11"/>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13" id="13"/>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14" id="14"/>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15" id="15"/>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16" id="16"/>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17" id="17"/>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LIVE DEMO</a:t>
            </a:r>
          </a:p>
        </p:txBody>
      </p:sp>
      <p:sp>
        <p:nvSpPr>
          <p:cNvPr name="TextBox 18" id="18"/>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19" id="19"/>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20" id="20"/>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21" id="21"/>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22" id="22"/>
          <p:cNvSpPr/>
          <p:nvPr/>
        </p:nvSpPr>
        <p:spPr>
          <a:xfrm>
            <a:off x="9295731" y="9759347"/>
            <a:ext cx="454199" cy="0"/>
          </a:xfrm>
          <a:prstGeom prst="line">
            <a:avLst/>
          </a:prstGeom>
          <a:ln cap="flat" w="38100">
            <a:solidFill>
              <a:srgbClr val="000000"/>
            </a:solidFill>
            <a:prstDash val="solid"/>
            <a:headEnd type="none" len="sm" w="sm"/>
            <a:tailEnd type="arrow" len="sm" w="med"/>
          </a:ln>
        </p:spPr>
      </p:sp>
      <p:sp>
        <p:nvSpPr>
          <p:cNvPr name="AutoShape 23" id="23"/>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24" id="24"/>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227781" y="457843"/>
            <a:ext cx="10221485" cy="1644704"/>
            <a:chOff x="0" y="0"/>
            <a:chExt cx="1503233" cy="241880"/>
          </a:xfrm>
        </p:grpSpPr>
        <p:sp>
          <p:nvSpPr>
            <p:cNvPr name="Freeform 3" id="3"/>
            <p:cNvSpPr/>
            <p:nvPr/>
          </p:nvSpPr>
          <p:spPr>
            <a:xfrm flipH="false" flipV="false" rot="0">
              <a:off x="0" y="0"/>
              <a:ext cx="1503233" cy="241880"/>
            </a:xfrm>
            <a:custGeom>
              <a:avLst/>
              <a:gdLst/>
              <a:ahLst/>
              <a:cxnLst/>
              <a:rect r="r" b="b" t="t" l="l"/>
              <a:pathLst>
                <a:path h="241880" w="1503233">
                  <a:moveTo>
                    <a:pt x="1300033" y="0"/>
                  </a:moveTo>
                  <a:cubicBezTo>
                    <a:pt x="1412257" y="0"/>
                    <a:pt x="1503233" y="54147"/>
                    <a:pt x="1503233" y="120940"/>
                  </a:cubicBezTo>
                  <a:cubicBezTo>
                    <a:pt x="1503233" y="187733"/>
                    <a:pt x="1412257" y="241880"/>
                    <a:pt x="1300033"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4" id="4"/>
            <p:cNvSpPr txBox="true"/>
            <p:nvPr/>
          </p:nvSpPr>
          <p:spPr>
            <a:xfrm>
              <a:off x="0" y="-38100"/>
              <a:ext cx="1503233" cy="27998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055326" y="290194"/>
            <a:ext cx="4365217" cy="6339194"/>
          </a:xfrm>
          <a:custGeom>
            <a:avLst/>
            <a:gdLst/>
            <a:ahLst/>
            <a:cxnLst/>
            <a:rect r="r" b="b" t="t" l="l"/>
            <a:pathLst>
              <a:path h="6339194" w="4365217">
                <a:moveTo>
                  <a:pt x="0" y="0"/>
                </a:moveTo>
                <a:lnTo>
                  <a:pt x="4365218" y="0"/>
                </a:lnTo>
                <a:lnTo>
                  <a:pt x="4365218" y="6339194"/>
                </a:lnTo>
                <a:lnTo>
                  <a:pt x="0" y="6339194"/>
                </a:lnTo>
                <a:lnTo>
                  <a:pt x="0" y="0"/>
                </a:lnTo>
                <a:close/>
              </a:path>
            </a:pathLst>
          </a:custGeom>
          <a:blipFill>
            <a:blip r:embed="rId2"/>
            <a:stretch>
              <a:fillRect l="0" t="0" r="0" b="0"/>
            </a:stretch>
          </a:blipFill>
          <a:ln w="85725" cap="sq">
            <a:solidFill>
              <a:srgbClr val="F4A633"/>
            </a:solidFill>
            <a:prstDash val="solid"/>
            <a:miter/>
          </a:ln>
        </p:spPr>
      </p:sp>
      <p:sp>
        <p:nvSpPr>
          <p:cNvPr name="Freeform 6" id="6"/>
          <p:cNvSpPr/>
          <p:nvPr/>
        </p:nvSpPr>
        <p:spPr>
          <a:xfrm flipH="false" flipV="false" rot="0">
            <a:off x="12477694" y="1028700"/>
            <a:ext cx="6314321" cy="7912033"/>
          </a:xfrm>
          <a:custGeom>
            <a:avLst/>
            <a:gdLst/>
            <a:ahLst/>
            <a:cxnLst/>
            <a:rect r="r" b="b" t="t" l="l"/>
            <a:pathLst>
              <a:path h="7912033" w="6314321">
                <a:moveTo>
                  <a:pt x="0" y="0"/>
                </a:moveTo>
                <a:lnTo>
                  <a:pt x="6314321" y="0"/>
                </a:lnTo>
                <a:lnTo>
                  <a:pt x="6314321" y="7912033"/>
                </a:lnTo>
                <a:lnTo>
                  <a:pt x="0" y="7912033"/>
                </a:lnTo>
                <a:lnTo>
                  <a:pt x="0" y="0"/>
                </a:lnTo>
                <a:close/>
              </a:path>
            </a:pathLst>
          </a:custGeom>
          <a:blipFill>
            <a:blip r:embed="rId3"/>
            <a:stretch>
              <a:fillRect l="0" t="-936" r="0" b="0"/>
            </a:stretch>
          </a:blipFill>
        </p:spPr>
      </p:sp>
      <p:sp>
        <p:nvSpPr>
          <p:cNvPr name="Freeform 7" id="7"/>
          <p:cNvSpPr/>
          <p:nvPr/>
        </p:nvSpPr>
        <p:spPr>
          <a:xfrm flipH="false" flipV="false" rot="0">
            <a:off x="10907577" y="6975970"/>
            <a:ext cx="1941854" cy="587411"/>
          </a:xfrm>
          <a:custGeom>
            <a:avLst/>
            <a:gdLst/>
            <a:ahLst/>
            <a:cxnLst/>
            <a:rect r="r" b="b" t="t" l="l"/>
            <a:pathLst>
              <a:path h="587411" w="1941854">
                <a:moveTo>
                  <a:pt x="0" y="0"/>
                </a:moveTo>
                <a:lnTo>
                  <a:pt x="1941855" y="0"/>
                </a:lnTo>
                <a:lnTo>
                  <a:pt x="1941855" y="587410"/>
                </a:lnTo>
                <a:lnTo>
                  <a:pt x="0" y="587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38226" y="653374"/>
            <a:ext cx="18098711"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SECURITY DESIGN</a:t>
            </a:r>
          </a:p>
        </p:txBody>
      </p:sp>
      <p:sp>
        <p:nvSpPr>
          <p:cNvPr name="TextBox 9" id="9"/>
          <p:cNvSpPr txBox="true"/>
          <p:nvPr/>
        </p:nvSpPr>
        <p:spPr>
          <a:xfrm rot="0">
            <a:off x="792064" y="2464451"/>
            <a:ext cx="5210186" cy="6281515"/>
          </a:xfrm>
          <a:prstGeom prst="rect">
            <a:avLst/>
          </a:prstGeom>
        </p:spPr>
        <p:txBody>
          <a:bodyPr anchor="t" rtlCol="false" tIns="0" lIns="0" bIns="0" rIns="0">
            <a:spAutoFit/>
          </a:bodyPr>
          <a:lstStyle/>
          <a:p>
            <a:pPr>
              <a:lnSpc>
                <a:spcPts val="7178"/>
              </a:lnSpc>
            </a:pPr>
            <a:r>
              <a:rPr lang="en-US" sz="4324">
                <a:solidFill>
                  <a:srgbClr val="FFAB40"/>
                </a:solidFill>
                <a:latin typeface="Georgia Pro Bold"/>
              </a:rPr>
              <a:t>Key Questions:</a:t>
            </a:r>
          </a:p>
          <a:p>
            <a:pPr marL="933651" indent="-466826" lvl="1">
              <a:lnSpc>
                <a:spcPts val="7178"/>
              </a:lnSpc>
              <a:buAutoNum type="arabicPeriod" startAt="1"/>
            </a:pPr>
            <a:r>
              <a:rPr lang="en-US" sz="4324">
                <a:solidFill>
                  <a:srgbClr val="E6EDF3"/>
                </a:solidFill>
                <a:latin typeface="Georgia Pro Bold"/>
              </a:rPr>
              <a:t>How to ensure each property is added only once ? </a:t>
            </a:r>
          </a:p>
          <a:p>
            <a:pPr>
              <a:lnSpc>
                <a:spcPts val="7178"/>
              </a:lnSpc>
            </a:pPr>
          </a:p>
          <a:p>
            <a:pPr>
              <a:lnSpc>
                <a:spcPts val="7178"/>
              </a:lnSpc>
            </a:pPr>
          </a:p>
        </p:txBody>
      </p:sp>
      <p:sp>
        <p:nvSpPr>
          <p:cNvPr name="Freeform 10" id="10"/>
          <p:cNvSpPr/>
          <p:nvPr/>
        </p:nvSpPr>
        <p:spPr>
          <a:xfrm flipH="false" flipV="false" rot="-10800000">
            <a:off x="16148556" y="3459791"/>
            <a:ext cx="1451940" cy="439212"/>
          </a:xfrm>
          <a:custGeom>
            <a:avLst/>
            <a:gdLst/>
            <a:ahLst/>
            <a:cxnLst/>
            <a:rect r="r" b="b" t="t" l="l"/>
            <a:pathLst>
              <a:path h="439212" w="1451940">
                <a:moveTo>
                  <a:pt x="0" y="0"/>
                </a:moveTo>
                <a:lnTo>
                  <a:pt x="1451941" y="0"/>
                </a:lnTo>
                <a:lnTo>
                  <a:pt x="1451941" y="439212"/>
                </a:lnTo>
                <a:lnTo>
                  <a:pt x="0" y="4392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26</a:t>
            </a:r>
          </a:p>
        </p:txBody>
      </p:sp>
      <p:grpSp>
        <p:nvGrpSpPr>
          <p:cNvPr name="Group 12" id="12"/>
          <p:cNvGrpSpPr/>
          <p:nvPr/>
        </p:nvGrpSpPr>
        <p:grpSpPr>
          <a:xfrm rot="0">
            <a:off x="0" y="9307895"/>
            <a:ext cx="18288000" cy="979105"/>
            <a:chOff x="0" y="0"/>
            <a:chExt cx="4816593" cy="257871"/>
          </a:xfrm>
        </p:grpSpPr>
        <p:sp>
          <p:nvSpPr>
            <p:cNvPr name="Freeform 13" id="13"/>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14" id="14"/>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16" id="16"/>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17" id="17"/>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18" id="18"/>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19" id="19"/>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20" id="20"/>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LIVE DEMO</a:t>
            </a:r>
          </a:p>
        </p:txBody>
      </p:sp>
      <p:sp>
        <p:nvSpPr>
          <p:cNvPr name="TextBox 21" id="21"/>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22" id="22"/>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23" id="23"/>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24" id="24"/>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25" id="25"/>
          <p:cNvSpPr/>
          <p:nvPr/>
        </p:nvSpPr>
        <p:spPr>
          <a:xfrm>
            <a:off x="9295731" y="9759347"/>
            <a:ext cx="454199" cy="0"/>
          </a:xfrm>
          <a:prstGeom prst="line">
            <a:avLst/>
          </a:prstGeom>
          <a:ln cap="flat" w="38100">
            <a:solidFill>
              <a:srgbClr val="FFFFFF"/>
            </a:solidFill>
            <a:prstDash val="solid"/>
            <a:headEnd type="none" len="sm" w="sm"/>
            <a:tailEnd type="arrow" len="sm" w="med"/>
          </a:ln>
        </p:spPr>
      </p:sp>
      <p:sp>
        <p:nvSpPr>
          <p:cNvPr name="AutoShape 26" id="26"/>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27" id="27"/>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6.xml><?xml version="1.0" encoding="utf-8"?>
<p:sld xmlns:p="http://schemas.openxmlformats.org/presentationml/2006/main" xmlns:a="http://schemas.openxmlformats.org/drawingml/2006/main">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227781" y="457843"/>
            <a:ext cx="10221485" cy="1644704"/>
            <a:chOff x="0" y="0"/>
            <a:chExt cx="1503233" cy="241880"/>
          </a:xfrm>
        </p:grpSpPr>
        <p:sp>
          <p:nvSpPr>
            <p:cNvPr name="Freeform 3" id="3"/>
            <p:cNvSpPr/>
            <p:nvPr/>
          </p:nvSpPr>
          <p:spPr>
            <a:xfrm flipH="false" flipV="false" rot="0">
              <a:off x="0" y="0"/>
              <a:ext cx="1503233" cy="241880"/>
            </a:xfrm>
            <a:custGeom>
              <a:avLst/>
              <a:gdLst/>
              <a:ahLst/>
              <a:cxnLst/>
              <a:rect r="r" b="b" t="t" l="l"/>
              <a:pathLst>
                <a:path h="241880" w="1503233">
                  <a:moveTo>
                    <a:pt x="1300033" y="0"/>
                  </a:moveTo>
                  <a:cubicBezTo>
                    <a:pt x="1412257" y="0"/>
                    <a:pt x="1503233" y="54147"/>
                    <a:pt x="1503233" y="120940"/>
                  </a:cubicBezTo>
                  <a:cubicBezTo>
                    <a:pt x="1503233" y="187733"/>
                    <a:pt x="1412257" y="241880"/>
                    <a:pt x="1300033"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4" id="4"/>
            <p:cNvSpPr txBox="true"/>
            <p:nvPr/>
          </p:nvSpPr>
          <p:spPr>
            <a:xfrm>
              <a:off x="0" y="-38100"/>
              <a:ext cx="1503233" cy="27998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38226" y="653374"/>
            <a:ext cx="18098711"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SECURITY DESIGN</a:t>
            </a:r>
          </a:p>
        </p:txBody>
      </p:sp>
      <p:sp>
        <p:nvSpPr>
          <p:cNvPr name="TextBox 6" id="6"/>
          <p:cNvSpPr txBox="true"/>
          <p:nvPr/>
        </p:nvSpPr>
        <p:spPr>
          <a:xfrm rot="0">
            <a:off x="2067997" y="2331396"/>
            <a:ext cx="16220003" cy="4968461"/>
          </a:xfrm>
          <a:prstGeom prst="rect">
            <a:avLst/>
          </a:prstGeom>
        </p:spPr>
        <p:txBody>
          <a:bodyPr anchor="t" rtlCol="false" tIns="0" lIns="0" bIns="0" rIns="0">
            <a:spAutoFit/>
          </a:bodyPr>
          <a:lstStyle/>
          <a:p>
            <a:pPr>
              <a:lnSpc>
                <a:spcPts val="7178"/>
              </a:lnSpc>
            </a:pPr>
            <a:r>
              <a:rPr lang="en-US" sz="4324">
                <a:solidFill>
                  <a:srgbClr val="FFAB40"/>
                </a:solidFill>
                <a:latin typeface="Georgia Pro Bold"/>
              </a:rPr>
              <a:t>Key Questions:</a:t>
            </a:r>
          </a:p>
          <a:p>
            <a:pPr>
              <a:lnSpc>
                <a:spcPts val="7178"/>
              </a:lnSpc>
            </a:pPr>
            <a:r>
              <a:rPr lang="en-US" sz="4324">
                <a:solidFill>
                  <a:srgbClr val="E6EDF3"/>
                </a:solidFill>
                <a:latin typeface="Georgia Pro Bold"/>
              </a:rPr>
              <a:t>2. </a:t>
            </a:r>
            <a:r>
              <a:rPr lang="en-US" sz="4324">
                <a:solidFill>
                  <a:srgbClr val="E6EDF3"/>
                </a:solidFill>
                <a:latin typeface="Georgia Pro Bold"/>
              </a:rPr>
              <a:t>How to make sure of user identity ?</a:t>
            </a:r>
          </a:p>
          <a:p>
            <a:pPr>
              <a:lnSpc>
                <a:spcPts val="7178"/>
              </a:lnSpc>
            </a:pPr>
          </a:p>
          <a:p>
            <a:pPr marL="782525" indent="-391263" lvl="1">
              <a:lnSpc>
                <a:spcPts val="6016"/>
              </a:lnSpc>
              <a:buFont typeface="Arial"/>
              <a:buChar char="•"/>
            </a:pPr>
            <a:r>
              <a:rPr lang="en-US" sz="3624">
                <a:solidFill>
                  <a:srgbClr val="E6EDF3"/>
                </a:solidFill>
                <a:latin typeface="Georgia Pro Bold"/>
              </a:rPr>
              <a:t>HKID Verification with OTP</a:t>
            </a:r>
          </a:p>
          <a:p>
            <a:pPr marL="782525" indent="-391263" lvl="1">
              <a:lnSpc>
                <a:spcPts val="6016"/>
              </a:lnSpc>
              <a:buFont typeface="Arial"/>
              <a:buChar char="•"/>
            </a:pPr>
            <a:r>
              <a:rPr lang="en-US" sz="3624">
                <a:solidFill>
                  <a:srgbClr val="E6EDF3"/>
                </a:solidFill>
                <a:latin typeface="Georgia Pro Bold"/>
              </a:rPr>
              <a:t>Facial ID Verification with HKID similar to the one in bank account opening / using HKSAR Govt. Services</a:t>
            </a:r>
          </a:p>
        </p:txBody>
      </p:sp>
      <p:sp>
        <p:nvSpPr>
          <p:cNvPr name="AutoShape 7" id="7"/>
          <p:cNvSpPr/>
          <p:nvPr/>
        </p:nvSpPr>
        <p:spPr>
          <a:xfrm flipV="true">
            <a:off x="17192625" y="-156927"/>
            <a:ext cx="0" cy="10443927"/>
          </a:xfrm>
          <a:prstGeom prst="line">
            <a:avLst/>
          </a:prstGeom>
          <a:ln cap="flat" w="133350">
            <a:solidFill>
              <a:srgbClr val="F4A633"/>
            </a:solidFill>
            <a:prstDash val="solid"/>
            <a:headEnd type="none" len="sm" w="sm"/>
            <a:tailEnd type="none" len="sm" w="sm"/>
          </a:ln>
        </p:spPr>
      </p:sp>
      <p:sp>
        <p:nvSpPr>
          <p:cNvPr name="TextBox 8" id="8"/>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27</a:t>
            </a:r>
          </a:p>
        </p:txBody>
      </p:sp>
      <p:grpSp>
        <p:nvGrpSpPr>
          <p:cNvPr name="Group 9" id="9"/>
          <p:cNvGrpSpPr/>
          <p:nvPr/>
        </p:nvGrpSpPr>
        <p:grpSpPr>
          <a:xfrm rot="0">
            <a:off x="0" y="9307895"/>
            <a:ext cx="18288000" cy="979105"/>
            <a:chOff x="0" y="0"/>
            <a:chExt cx="4816593" cy="257871"/>
          </a:xfrm>
        </p:grpSpPr>
        <p:sp>
          <p:nvSpPr>
            <p:cNvPr name="Freeform 10" id="10"/>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11" id="11"/>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13" id="13"/>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14" id="14"/>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15" id="15"/>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16" id="16"/>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17" id="17"/>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LIVE DEMO</a:t>
            </a:r>
          </a:p>
        </p:txBody>
      </p:sp>
      <p:sp>
        <p:nvSpPr>
          <p:cNvPr name="TextBox 18" id="18"/>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19" id="19"/>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20" id="20"/>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21" id="21"/>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22" id="22"/>
          <p:cNvSpPr/>
          <p:nvPr/>
        </p:nvSpPr>
        <p:spPr>
          <a:xfrm>
            <a:off x="9295731" y="9759347"/>
            <a:ext cx="454199" cy="0"/>
          </a:xfrm>
          <a:prstGeom prst="line">
            <a:avLst/>
          </a:prstGeom>
          <a:ln cap="flat" w="38100">
            <a:solidFill>
              <a:srgbClr val="FFFFFF"/>
            </a:solidFill>
            <a:prstDash val="solid"/>
            <a:headEnd type="none" len="sm" w="sm"/>
            <a:tailEnd type="arrow" len="sm" w="med"/>
          </a:ln>
        </p:spPr>
      </p:sp>
      <p:sp>
        <p:nvSpPr>
          <p:cNvPr name="AutoShape 23" id="23"/>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24" id="24"/>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227781" y="457843"/>
            <a:ext cx="10221485" cy="1644704"/>
            <a:chOff x="0" y="0"/>
            <a:chExt cx="1503233" cy="241880"/>
          </a:xfrm>
        </p:grpSpPr>
        <p:sp>
          <p:nvSpPr>
            <p:cNvPr name="Freeform 3" id="3"/>
            <p:cNvSpPr/>
            <p:nvPr/>
          </p:nvSpPr>
          <p:spPr>
            <a:xfrm flipH="false" flipV="false" rot="0">
              <a:off x="0" y="0"/>
              <a:ext cx="1503233" cy="241880"/>
            </a:xfrm>
            <a:custGeom>
              <a:avLst/>
              <a:gdLst/>
              <a:ahLst/>
              <a:cxnLst/>
              <a:rect r="r" b="b" t="t" l="l"/>
              <a:pathLst>
                <a:path h="241880" w="1503233">
                  <a:moveTo>
                    <a:pt x="1300033" y="0"/>
                  </a:moveTo>
                  <a:cubicBezTo>
                    <a:pt x="1412257" y="0"/>
                    <a:pt x="1503233" y="54147"/>
                    <a:pt x="1503233" y="120940"/>
                  </a:cubicBezTo>
                  <a:cubicBezTo>
                    <a:pt x="1503233" y="187733"/>
                    <a:pt x="1412257" y="241880"/>
                    <a:pt x="1300033"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4" id="4"/>
            <p:cNvSpPr txBox="true"/>
            <p:nvPr/>
          </p:nvSpPr>
          <p:spPr>
            <a:xfrm>
              <a:off x="0" y="-38100"/>
              <a:ext cx="1503233" cy="27998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38226" y="653374"/>
            <a:ext cx="18098711"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SECURITY DESIGN</a:t>
            </a:r>
          </a:p>
        </p:txBody>
      </p:sp>
      <p:sp>
        <p:nvSpPr>
          <p:cNvPr name="TextBox 6" id="6"/>
          <p:cNvSpPr txBox="true"/>
          <p:nvPr/>
        </p:nvSpPr>
        <p:spPr>
          <a:xfrm rot="0">
            <a:off x="91909" y="1902522"/>
            <a:ext cx="16220003" cy="2662015"/>
          </a:xfrm>
          <a:prstGeom prst="rect">
            <a:avLst/>
          </a:prstGeom>
        </p:spPr>
        <p:txBody>
          <a:bodyPr anchor="t" rtlCol="false" tIns="0" lIns="0" bIns="0" rIns="0">
            <a:spAutoFit/>
          </a:bodyPr>
          <a:lstStyle/>
          <a:p>
            <a:pPr>
              <a:lnSpc>
                <a:spcPts val="7178"/>
              </a:lnSpc>
            </a:pPr>
            <a:r>
              <a:rPr lang="en-US" sz="4324">
                <a:solidFill>
                  <a:srgbClr val="FFAB40"/>
                </a:solidFill>
                <a:latin typeface="Georgia Pro Bold"/>
              </a:rPr>
              <a:t>Key Questions:</a:t>
            </a:r>
          </a:p>
          <a:p>
            <a:pPr>
              <a:lnSpc>
                <a:spcPts val="7178"/>
              </a:lnSpc>
            </a:pPr>
            <a:r>
              <a:rPr lang="en-US" sz="4324">
                <a:solidFill>
                  <a:srgbClr val="E6EDF3"/>
                </a:solidFill>
                <a:latin typeface="Georgia Pro Bold"/>
              </a:rPr>
              <a:t>3. </a:t>
            </a:r>
            <a:r>
              <a:rPr lang="en-US" sz="4324">
                <a:solidFill>
                  <a:srgbClr val="E6EDF3"/>
                </a:solidFill>
                <a:latin typeface="Georgia Pro Bold"/>
              </a:rPr>
              <a:t>How to make sure payment is transferred ?</a:t>
            </a:r>
          </a:p>
          <a:p>
            <a:pPr>
              <a:lnSpc>
                <a:spcPts val="7178"/>
              </a:lnSpc>
            </a:pPr>
          </a:p>
        </p:txBody>
      </p:sp>
      <p:sp>
        <p:nvSpPr>
          <p:cNvPr name="TextBox 7" id="7"/>
          <p:cNvSpPr txBox="true"/>
          <p:nvPr/>
        </p:nvSpPr>
        <p:spPr>
          <a:xfrm rot="0">
            <a:off x="-19050" y="3657641"/>
            <a:ext cx="12282919" cy="5072325"/>
          </a:xfrm>
          <a:prstGeom prst="rect">
            <a:avLst/>
          </a:prstGeom>
        </p:spPr>
        <p:txBody>
          <a:bodyPr anchor="t" rtlCol="false" tIns="0" lIns="0" bIns="0" rIns="0">
            <a:spAutoFit/>
          </a:bodyPr>
          <a:lstStyle/>
          <a:p>
            <a:pPr>
              <a:lnSpc>
                <a:spcPts val="3736"/>
              </a:lnSpc>
              <a:spcBef>
                <a:spcPct val="0"/>
              </a:spcBef>
            </a:pPr>
          </a:p>
          <a:p>
            <a:pPr marL="576190" indent="-288095" lvl="1">
              <a:lnSpc>
                <a:spcPts val="5337"/>
              </a:lnSpc>
              <a:buAutoNum type="arabicPeriod" startAt="1"/>
            </a:pPr>
            <a:r>
              <a:rPr lang="en-US" sz="2668">
                <a:solidFill>
                  <a:srgbClr val="FFFFFF"/>
                </a:solidFill>
                <a:latin typeface="Futura"/>
              </a:rPr>
              <a:t>Verify that the contract has sufficient balance to cover the payment amount.</a:t>
            </a:r>
          </a:p>
          <a:p>
            <a:pPr marL="576190" indent="-288095" lvl="1">
              <a:lnSpc>
                <a:spcPts val="5337"/>
              </a:lnSpc>
              <a:buAutoNum type="arabicPeriod" startAt="1"/>
            </a:pPr>
            <a:r>
              <a:rPr lang="en-US" sz="2668">
                <a:solidFill>
                  <a:srgbClr val="FFFFFF"/>
                </a:solidFill>
                <a:latin typeface="Futura"/>
              </a:rPr>
              <a:t>We use</a:t>
            </a:r>
            <a:r>
              <a:rPr lang="en-US" sz="2668">
                <a:solidFill>
                  <a:srgbClr val="FFFFFF"/>
                </a:solidFill>
                <a:latin typeface="Futura"/>
              </a:rPr>
              <a:t> a robust transfer method like send or call.value to handle potential transfer failures.</a:t>
            </a:r>
          </a:p>
          <a:p>
            <a:pPr marL="576190" indent="-288095" lvl="1">
              <a:lnSpc>
                <a:spcPts val="5337"/>
              </a:lnSpc>
              <a:buAutoNum type="arabicPeriod" startAt="1"/>
            </a:pPr>
            <a:r>
              <a:rPr lang="en-US" sz="2668">
                <a:solidFill>
                  <a:srgbClr val="FFFFFF"/>
                </a:solidFill>
                <a:latin typeface="Futura"/>
              </a:rPr>
              <a:t>Handle any errors or exceptions that may occur during the transfer process.</a:t>
            </a:r>
          </a:p>
          <a:p>
            <a:pPr marL="576190" indent="-288095" lvl="1">
              <a:lnSpc>
                <a:spcPts val="5337"/>
              </a:lnSpc>
              <a:buAutoNum type="arabicPeriod" startAt="1"/>
            </a:pPr>
            <a:r>
              <a:rPr lang="en-US" sz="2668">
                <a:solidFill>
                  <a:srgbClr val="FFFFFF"/>
                </a:solidFill>
                <a:latin typeface="Futura"/>
              </a:rPr>
              <a:t>Thoroughly test the payment functionality in different scenarios and edge cases.</a:t>
            </a:r>
          </a:p>
          <a:p>
            <a:pPr marL="576190" indent="-288095" lvl="1">
              <a:lnSpc>
                <a:spcPts val="5337"/>
              </a:lnSpc>
              <a:buAutoNum type="arabicPeriod" startAt="1"/>
            </a:pPr>
            <a:r>
              <a:rPr lang="en-US" sz="2668">
                <a:solidFill>
                  <a:srgbClr val="FFFFFF"/>
                </a:solidFill>
                <a:latin typeface="Futura"/>
              </a:rPr>
              <a:t>Validated the contract's behavior on a testnet or in a local development environment.</a:t>
            </a:r>
          </a:p>
        </p:txBody>
      </p:sp>
      <p:sp>
        <p:nvSpPr>
          <p:cNvPr name="Freeform 8" id="8"/>
          <p:cNvSpPr/>
          <p:nvPr/>
        </p:nvSpPr>
        <p:spPr>
          <a:xfrm flipH="false" flipV="false" rot="0">
            <a:off x="8201911" y="109576"/>
            <a:ext cx="10294397" cy="2975354"/>
          </a:xfrm>
          <a:custGeom>
            <a:avLst/>
            <a:gdLst/>
            <a:ahLst/>
            <a:cxnLst/>
            <a:rect r="r" b="b" t="t" l="l"/>
            <a:pathLst>
              <a:path h="2975354" w="10294397">
                <a:moveTo>
                  <a:pt x="0" y="0"/>
                </a:moveTo>
                <a:lnTo>
                  <a:pt x="10294396" y="0"/>
                </a:lnTo>
                <a:lnTo>
                  <a:pt x="10294396" y="2975355"/>
                </a:lnTo>
                <a:lnTo>
                  <a:pt x="0" y="2975355"/>
                </a:lnTo>
                <a:lnTo>
                  <a:pt x="0" y="0"/>
                </a:lnTo>
                <a:close/>
              </a:path>
            </a:pathLst>
          </a:custGeom>
          <a:blipFill>
            <a:blip r:embed="rId2"/>
            <a:stretch>
              <a:fillRect l="0" t="-27255" r="0" b="-264907"/>
            </a:stretch>
          </a:blipFill>
        </p:spPr>
      </p:sp>
      <p:sp>
        <p:nvSpPr>
          <p:cNvPr name="Freeform 9" id="9"/>
          <p:cNvSpPr/>
          <p:nvPr/>
        </p:nvSpPr>
        <p:spPr>
          <a:xfrm flipH="false" flipV="false" rot="0">
            <a:off x="11840378" y="3762416"/>
            <a:ext cx="6447622" cy="4489186"/>
          </a:xfrm>
          <a:custGeom>
            <a:avLst/>
            <a:gdLst/>
            <a:ahLst/>
            <a:cxnLst/>
            <a:rect r="r" b="b" t="t" l="l"/>
            <a:pathLst>
              <a:path h="4489186" w="6447622">
                <a:moveTo>
                  <a:pt x="0" y="0"/>
                </a:moveTo>
                <a:lnTo>
                  <a:pt x="6447622" y="0"/>
                </a:lnTo>
                <a:lnTo>
                  <a:pt x="6447622" y="4489186"/>
                </a:lnTo>
                <a:lnTo>
                  <a:pt x="0" y="4489186"/>
                </a:lnTo>
                <a:lnTo>
                  <a:pt x="0" y="0"/>
                </a:lnTo>
                <a:close/>
              </a:path>
            </a:pathLst>
          </a:custGeom>
          <a:blipFill>
            <a:blip r:embed="rId2"/>
            <a:stretch>
              <a:fillRect l="-442" t="-106185" r="-26212" b="0"/>
            </a:stretch>
          </a:blipFill>
        </p:spPr>
      </p:sp>
      <p:sp>
        <p:nvSpPr>
          <p:cNvPr name="TextBox 10" id="10"/>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28</a:t>
            </a:r>
          </a:p>
        </p:txBody>
      </p:sp>
      <p:grpSp>
        <p:nvGrpSpPr>
          <p:cNvPr name="Group 11" id="11"/>
          <p:cNvGrpSpPr/>
          <p:nvPr/>
        </p:nvGrpSpPr>
        <p:grpSpPr>
          <a:xfrm rot="0">
            <a:off x="0" y="9307895"/>
            <a:ext cx="18288000" cy="979105"/>
            <a:chOff x="0" y="0"/>
            <a:chExt cx="4816593" cy="257871"/>
          </a:xfrm>
        </p:grpSpPr>
        <p:sp>
          <p:nvSpPr>
            <p:cNvPr name="Freeform 12" id="12"/>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13" id="13"/>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15" id="15"/>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16" id="16"/>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17" id="17"/>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18" id="18"/>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19" id="19"/>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LIVE DEMO</a:t>
            </a:r>
          </a:p>
        </p:txBody>
      </p:sp>
      <p:sp>
        <p:nvSpPr>
          <p:cNvPr name="TextBox 20" id="20"/>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21" id="21"/>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22" id="22"/>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23" id="23"/>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24" id="24"/>
          <p:cNvSpPr/>
          <p:nvPr/>
        </p:nvSpPr>
        <p:spPr>
          <a:xfrm>
            <a:off x="9295731" y="9759347"/>
            <a:ext cx="454199" cy="0"/>
          </a:xfrm>
          <a:prstGeom prst="line">
            <a:avLst/>
          </a:prstGeom>
          <a:ln cap="flat" w="38100">
            <a:solidFill>
              <a:srgbClr val="FFFFFF"/>
            </a:solidFill>
            <a:prstDash val="solid"/>
            <a:headEnd type="none" len="sm" w="sm"/>
            <a:tailEnd type="arrow" len="sm" w="med"/>
          </a:ln>
        </p:spPr>
      </p:sp>
      <p:sp>
        <p:nvSpPr>
          <p:cNvPr name="AutoShape 25" id="25"/>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26" id="26"/>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227781" y="457843"/>
            <a:ext cx="10221485" cy="1644704"/>
            <a:chOff x="0" y="0"/>
            <a:chExt cx="1503233" cy="241880"/>
          </a:xfrm>
        </p:grpSpPr>
        <p:sp>
          <p:nvSpPr>
            <p:cNvPr name="Freeform 3" id="3"/>
            <p:cNvSpPr/>
            <p:nvPr/>
          </p:nvSpPr>
          <p:spPr>
            <a:xfrm flipH="false" flipV="false" rot="0">
              <a:off x="0" y="0"/>
              <a:ext cx="1503233" cy="241880"/>
            </a:xfrm>
            <a:custGeom>
              <a:avLst/>
              <a:gdLst/>
              <a:ahLst/>
              <a:cxnLst/>
              <a:rect r="r" b="b" t="t" l="l"/>
              <a:pathLst>
                <a:path h="241880" w="1503233">
                  <a:moveTo>
                    <a:pt x="1300033" y="0"/>
                  </a:moveTo>
                  <a:cubicBezTo>
                    <a:pt x="1412257" y="0"/>
                    <a:pt x="1503233" y="54147"/>
                    <a:pt x="1503233" y="120940"/>
                  </a:cubicBezTo>
                  <a:cubicBezTo>
                    <a:pt x="1503233" y="187733"/>
                    <a:pt x="1412257" y="241880"/>
                    <a:pt x="1300033"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4" id="4"/>
            <p:cNvSpPr txBox="true"/>
            <p:nvPr/>
          </p:nvSpPr>
          <p:spPr>
            <a:xfrm>
              <a:off x="0" y="-38100"/>
              <a:ext cx="1503233" cy="27998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38226" y="653374"/>
            <a:ext cx="18098711"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SECURITY DESIGN</a:t>
            </a:r>
          </a:p>
        </p:txBody>
      </p:sp>
      <p:sp>
        <p:nvSpPr>
          <p:cNvPr name="TextBox 6" id="6"/>
          <p:cNvSpPr txBox="true"/>
          <p:nvPr/>
        </p:nvSpPr>
        <p:spPr>
          <a:xfrm rot="0">
            <a:off x="1308149" y="2331396"/>
            <a:ext cx="16220003" cy="1757140"/>
          </a:xfrm>
          <a:prstGeom prst="rect">
            <a:avLst/>
          </a:prstGeom>
        </p:spPr>
        <p:txBody>
          <a:bodyPr anchor="t" rtlCol="false" tIns="0" lIns="0" bIns="0" rIns="0">
            <a:spAutoFit/>
          </a:bodyPr>
          <a:lstStyle/>
          <a:p>
            <a:pPr>
              <a:lnSpc>
                <a:spcPts val="7178"/>
              </a:lnSpc>
            </a:pPr>
            <a:r>
              <a:rPr lang="en-US" sz="4324">
                <a:solidFill>
                  <a:srgbClr val="FFAB40"/>
                </a:solidFill>
                <a:latin typeface="Georgia Pro Bold"/>
              </a:rPr>
              <a:t>Key Questions:</a:t>
            </a:r>
          </a:p>
          <a:p>
            <a:pPr>
              <a:lnSpc>
                <a:spcPts val="7178"/>
              </a:lnSpc>
            </a:pPr>
            <a:r>
              <a:rPr lang="en-US" sz="4324">
                <a:solidFill>
                  <a:srgbClr val="FFFFFF"/>
                </a:solidFill>
                <a:latin typeface="Georgia Pro Bold"/>
              </a:rPr>
              <a:t>4</a:t>
            </a:r>
            <a:r>
              <a:rPr lang="en-US" sz="4324">
                <a:solidFill>
                  <a:srgbClr val="E6EDF3"/>
                </a:solidFill>
                <a:latin typeface="Georgia Pro Bold"/>
              </a:rPr>
              <a:t>. Can you sell to yourself.</a:t>
            </a:r>
          </a:p>
        </p:txBody>
      </p:sp>
      <p:sp>
        <p:nvSpPr>
          <p:cNvPr name="TextBox 7" id="7"/>
          <p:cNvSpPr txBox="true"/>
          <p:nvPr/>
        </p:nvSpPr>
        <p:spPr>
          <a:xfrm rot="0">
            <a:off x="3087490" y="4450486"/>
            <a:ext cx="11648045" cy="4351398"/>
          </a:xfrm>
          <a:prstGeom prst="rect">
            <a:avLst/>
          </a:prstGeom>
        </p:spPr>
        <p:txBody>
          <a:bodyPr anchor="t" rtlCol="false" tIns="0" lIns="0" bIns="0" rIns="0">
            <a:spAutoFit/>
          </a:bodyPr>
          <a:lstStyle/>
          <a:p>
            <a:pPr>
              <a:lnSpc>
                <a:spcPts val="5777"/>
              </a:lnSpc>
            </a:pPr>
            <a:r>
              <a:rPr lang="en-US" sz="4127">
                <a:solidFill>
                  <a:srgbClr val="FFFFFF"/>
                </a:solidFill>
                <a:latin typeface="Canva Sans"/>
              </a:rPr>
              <a:t>Simple Answer = No</a:t>
            </a:r>
          </a:p>
          <a:p>
            <a:pPr>
              <a:lnSpc>
                <a:spcPts val="5777"/>
              </a:lnSpc>
            </a:pPr>
          </a:p>
          <a:p>
            <a:pPr>
              <a:lnSpc>
                <a:spcPts val="5777"/>
              </a:lnSpc>
            </a:pPr>
          </a:p>
          <a:p>
            <a:pPr>
              <a:lnSpc>
                <a:spcPts val="5777"/>
              </a:lnSpc>
              <a:spcBef>
                <a:spcPct val="0"/>
              </a:spcBef>
            </a:pPr>
            <a:r>
              <a:rPr lang="en-US" sz="4127">
                <a:solidFill>
                  <a:srgbClr val="FFFFFF"/>
                </a:solidFill>
                <a:latin typeface="Canva Sans"/>
              </a:rPr>
              <a:t>Checks in-place to make sure the transaction happens from a unique user to a different unique user.</a:t>
            </a:r>
          </a:p>
        </p:txBody>
      </p:sp>
      <p:grpSp>
        <p:nvGrpSpPr>
          <p:cNvPr name="Group 8" id="8"/>
          <p:cNvGrpSpPr/>
          <p:nvPr/>
        </p:nvGrpSpPr>
        <p:grpSpPr>
          <a:xfrm rot="0">
            <a:off x="11957543" y="0"/>
            <a:ext cx="6330457" cy="4732547"/>
            <a:chOff x="0" y="0"/>
            <a:chExt cx="8440609" cy="6310062"/>
          </a:xfrm>
        </p:grpSpPr>
        <p:pic>
          <p:nvPicPr>
            <p:cNvPr name="Picture 9" id="9"/>
            <p:cNvPicPr>
              <a:picLocks noChangeAspect="true"/>
            </p:cNvPicPr>
            <p:nvPr/>
          </p:nvPicPr>
          <p:blipFill>
            <a:blip r:embed="rId2"/>
            <a:srcRect l="0" t="3055" r="0" b="3055"/>
            <a:stretch>
              <a:fillRect/>
            </a:stretch>
          </p:blipFill>
          <p:spPr>
            <a:xfrm flipH="false" flipV="false">
              <a:off x="0" y="0"/>
              <a:ext cx="8440609" cy="6310062"/>
            </a:xfrm>
            <a:prstGeom prst="rect">
              <a:avLst/>
            </a:prstGeom>
          </p:spPr>
        </p:pic>
      </p:grpSp>
      <p:sp>
        <p:nvSpPr>
          <p:cNvPr name="TextBox 10" id="10"/>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29</a:t>
            </a:r>
          </a:p>
        </p:txBody>
      </p:sp>
      <p:grpSp>
        <p:nvGrpSpPr>
          <p:cNvPr name="Group 11" id="11"/>
          <p:cNvGrpSpPr/>
          <p:nvPr/>
        </p:nvGrpSpPr>
        <p:grpSpPr>
          <a:xfrm rot="0">
            <a:off x="0" y="9307895"/>
            <a:ext cx="18288000" cy="979105"/>
            <a:chOff x="0" y="0"/>
            <a:chExt cx="4816593" cy="257871"/>
          </a:xfrm>
        </p:grpSpPr>
        <p:sp>
          <p:nvSpPr>
            <p:cNvPr name="Freeform 12" id="12"/>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13" id="13"/>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15" id="15"/>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16" id="16"/>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17" id="17"/>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18" id="18"/>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19" id="19"/>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LIVE DEMO</a:t>
            </a:r>
          </a:p>
        </p:txBody>
      </p:sp>
      <p:sp>
        <p:nvSpPr>
          <p:cNvPr name="TextBox 20" id="20"/>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21" id="21"/>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22" id="22"/>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23" id="23"/>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24" id="24"/>
          <p:cNvSpPr/>
          <p:nvPr/>
        </p:nvSpPr>
        <p:spPr>
          <a:xfrm>
            <a:off x="9295731" y="9759347"/>
            <a:ext cx="454199" cy="0"/>
          </a:xfrm>
          <a:prstGeom prst="line">
            <a:avLst/>
          </a:prstGeom>
          <a:ln cap="flat" w="38100">
            <a:solidFill>
              <a:srgbClr val="FFFFFF"/>
            </a:solidFill>
            <a:prstDash val="solid"/>
            <a:headEnd type="none" len="sm" w="sm"/>
            <a:tailEnd type="arrow" len="sm" w="med"/>
          </a:ln>
        </p:spPr>
      </p:sp>
      <p:sp>
        <p:nvSpPr>
          <p:cNvPr name="AutoShape 25" id="25"/>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26" id="26"/>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1437210"/>
            <a:ext cx="5985473" cy="863616"/>
          </a:xfrm>
          <a:prstGeom prst="rect">
            <a:avLst/>
          </a:prstGeom>
        </p:spPr>
        <p:txBody>
          <a:bodyPr anchor="t" rtlCol="false" tIns="0" lIns="0" bIns="0" rIns="0">
            <a:spAutoFit/>
          </a:bodyPr>
          <a:lstStyle/>
          <a:p>
            <a:pPr>
              <a:lnSpc>
                <a:spcPts val="6999"/>
              </a:lnSpc>
            </a:pPr>
            <a:r>
              <a:rPr lang="en-US" sz="4999">
                <a:solidFill>
                  <a:srgbClr val="000000"/>
                </a:solidFill>
                <a:latin typeface="Georgia Pro Bold"/>
              </a:rPr>
              <a:t>INVESTMENTS</a:t>
            </a:r>
          </a:p>
        </p:txBody>
      </p:sp>
      <p:sp>
        <p:nvSpPr>
          <p:cNvPr name="TextBox 3" id="3"/>
          <p:cNvSpPr txBox="true"/>
          <p:nvPr/>
        </p:nvSpPr>
        <p:spPr>
          <a:xfrm rot="0">
            <a:off x="1028700" y="962025"/>
            <a:ext cx="5985473" cy="580390"/>
          </a:xfrm>
          <a:prstGeom prst="rect">
            <a:avLst/>
          </a:prstGeom>
        </p:spPr>
        <p:txBody>
          <a:bodyPr anchor="t" rtlCol="false" tIns="0" lIns="0" bIns="0" rIns="0">
            <a:spAutoFit/>
          </a:bodyPr>
          <a:lstStyle/>
          <a:p>
            <a:pPr>
              <a:lnSpc>
                <a:spcPts val="4759"/>
              </a:lnSpc>
            </a:pPr>
            <a:r>
              <a:rPr lang="en-US" sz="3399">
                <a:solidFill>
                  <a:srgbClr val="000000"/>
                </a:solidFill>
                <a:latin typeface="Georgia Pro"/>
              </a:rPr>
              <a:t>TYPES OF REAL ESTATE</a:t>
            </a:r>
          </a:p>
        </p:txBody>
      </p:sp>
      <p:grpSp>
        <p:nvGrpSpPr>
          <p:cNvPr name="Group 4" id="4"/>
          <p:cNvGrpSpPr/>
          <p:nvPr/>
        </p:nvGrpSpPr>
        <p:grpSpPr>
          <a:xfrm rot="0">
            <a:off x="1028700" y="4009274"/>
            <a:ext cx="4956989" cy="697974"/>
            <a:chOff x="0" y="0"/>
            <a:chExt cx="2886238" cy="406400"/>
          </a:xfrm>
        </p:grpSpPr>
        <p:sp>
          <p:nvSpPr>
            <p:cNvPr name="Freeform 5" id="5"/>
            <p:cNvSpPr/>
            <p:nvPr/>
          </p:nvSpPr>
          <p:spPr>
            <a:xfrm flipH="false" flipV="false" rot="0">
              <a:off x="0" y="0"/>
              <a:ext cx="2886238" cy="406400"/>
            </a:xfrm>
            <a:custGeom>
              <a:avLst/>
              <a:gdLst/>
              <a:ahLst/>
              <a:cxnLst/>
              <a:rect r="r" b="b" t="t" l="l"/>
              <a:pathLst>
                <a:path h="406400" w="2886238">
                  <a:moveTo>
                    <a:pt x="2683038" y="0"/>
                  </a:moveTo>
                  <a:cubicBezTo>
                    <a:pt x="2795262" y="0"/>
                    <a:pt x="2886238" y="90976"/>
                    <a:pt x="2886238" y="203200"/>
                  </a:cubicBezTo>
                  <a:cubicBezTo>
                    <a:pt x="2886238" y="315424"/>
                    <a:pt x="2795262" y="406400"/>
                    <a:pt x="268303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4A633"/>
              </a:solidFill>
              <a:prstDash val="solid"/>
              <a:miter/>
            </a:ln>
          </p:spPr>
        </p:sp>
        <p:sp>
          <p:nvSpPr>
            <p:cNvPr name="TextBox 6" id="6"/>
            <p:cNvSpPr txBox="true"/>
            <p:nvPr/>
          </p:nvSpPr>
          <p:spPr>
            <a:xfrm>
              <a:off x="0" y="-38100"/>
              <a:ext cx="2886238" cy="444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028700" y="6995192"/>
            <a:ext cx="4956989" cy="697974"/>
            <a:chOff x="0" y="0"/>
            <a:chExt cx="2886238" cy="406400"/>
          </a:xfrm>
        </p:grpSpPr>
        <p:sp>
          <p:nvSpPr>
            <p:cNvPr name="Freeform 8" id="8"/>
            <p:cNvSpPr/>
            <p:nvPr/>
          </p:nvSpPr>
          <p:spPr>
            <a:xfrm flipH="false" flipV="false" rot="0">
              <a:off x="0" y="0"/>
              <a:ext cx="2886238" cy="406400"/>
            </a:xfrm>
            <a:custGeom>
              <a:avLst/>
              <a:gdLst/>
              <a:ahLst/>
              <a:cxnLst/>
              <a:rect r="r" b="b" t="t" l="l"/>
              <a:pathLst>
                <a:path h="406400" w="2886238">
                  <a:moveTo>
                    <a:pt x="2683038" y="0"/>
                  </a:moveTo>
                  <a:cubicBezTo>
                    <a:pt x="2795262" y="0"/>
                    <a:pt x="2886238" y="90976"/>
                    <a:pt x="2886238" y="203200"/>
                  </a:cubicBezTo>
                  <a:cubicBezTo>
                    <a:pt x="2886238" y="315424"/>
                    <a:pt x="2795262" y="406400"/>
                    <a:pt x="268303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4A633"/>
              </a:solidFill>
              <a:prstDash val="solid"/>
              <a:miter/>
            </a:ln>
          </p:spPr>
        </p:sp>
        <p:sp>
          <p:nvSpPr>
            <p:cNvPr name="TextBox 9" id="9"/>
            <p:cNvSpPr txBox="true"/>
            <p:nvPr/>
          </p:nvSpPr>
          <p:spPr>
            <a:xfrm>
              <a:off x="0" y="-38100"/>
              <a:ext cx="2886238" cy="444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2088645" y="4057906"/>
            <a:ext cx="3897044" cy="495935"/>
          </a:xfrm>
          <a:prstGeom prst="rect">
            <a:avLst/>
          </a:prstGeom>
        </p:spPr>
        <p:txBody>
          <a:bodyPr anchor="t" rtlCol="false" tIns="0" lIns="0" bIns="0" rIns="0">
            <a:spAutoFit/>
          </a:bodyPr>
          <a:lstStyle/>
          <a:p>
            <a:pPr>
              <a:lnSpc>
                <a:spcPts val="3640"/>
              </a:lnSpc>
            </a:pPr>
            <a:r>
              <a:rPr lang="en-US" sz="2600">
                <a:solidFill>
                  <a:srgbClr val="FFFFFF"/>
                </a:solidFill>
                <a:latin typeface="Futura"/>
              </a:rPr>
              <a:t>Stress Testing</a:t>
            </a:r>
          </a:p>
        </p:txBody>
      </p:sp>
      <p:sp>
        <p:nvSpPr>
          <p:cNvPr name="TextBox 11" id="11"/>
          <p:cNvSpPr txBox="true"/>
          <p:nvPr/>
        </p:nvSpPr>
        <p:spPr>
          <a:xfrm rot="0">
            <a:off x="2072914" y="7043825"/>
            <a:ext cx="3897044" cy="495935"/>
          </a:xfrm>
          <a:prstGeom prst="rect">
            <a:avLst/>
          </a:prstGeom>
        </p:spPr>
        <p:txBody>
          <a:bodyPr anchor="t" rtlCol="false" tIns="0" lIns="0" bIns="0" rIns="0">
            <a:spAutoFit/>
          </a:bodyPr>
          <a:lstStyle/>
          <a:p>
            <a:pPr>
              <a:lnSpc>
                <a:spcPts val="3640"/>
              </a:lnSpc>
            </a:pPr>
            <a:r>
              <a:rPr lang="en-US" sz="2600">
                <a:solidFill>
                  <a:srgbClr val="FFFFFF"/>
                </a:solidFill>
                <a:latin typeface="Futura"/>
              </a:rPr>
              <a:t>Usability Testing</a:t>
            </a:r>
          </a:p>
        </p:txBody>
      </p:sp>
      <p:sp>
        <p:nvSpPr>
          <p:cNvPr name="TextBox 12" id="12"/>
          <p:cNvSpPr txBox="true"/>
          <p:nvPr/>
        </p:nvSpPr>
        <p:spPr>
          <a:xfrm rot="0">
            <a:off x="1028700" y="7912242"/>
            <a:ext cx="6634194" cy="872490"/>
          </a:xfrm>
          <a:prstGeom prst="rect">
            <a:avLst/>
          </a:prstGeom>
        </p:spPr>
        <p:txBody>
          <a:bodyPr anchor="t" rtlCol="false" tIns="0" lIns="0" bIns="0" rIns="0">
            <a:spAutoFit/>
          </a:bodyPr>
          <a:lstStyle/>
          <a:p>
            <a:pPr>
              <a:lnSpc>
                <a:spcPts val="3359"/>
              </a:lnSpc>
            </a:pPr>
            <a:r>
              <a:rPr lang="en-US" sz="2400">
                <a:solidFill>
                  <a:srgbClr val="FFFFFF"/>
                </a:solidFill>
                <a:latin typeface="Futura"/>
              </a:rPr>
              <a:t>Engaged peers in testing the interface, collecting insights to improve user interaction and design.</a:t>
            </a:r>
          </a:p>
        </p:txBody>
      </p:sp>
      <p:sp>
        <p:nvSpPr>
          <p:cNvPr name="TextBox 13" id="13"/>
          <p:cNvSpPr txBox="true"/>
          <p:nvPr/>
        </p:nvSpPr>
        <p:spPr>
          <a:xfrm rot="0">
            <a:off x="1028700" y="4926324"/>
            <a:ext cx="6634194" cy="872490"/>
          </a:xfrm>
          <a:prstGeom prst="rect">
            <a:avLst/>
          </a:prstGeom>
        </p:spPr>
        <p:txBody>
          <a:bodyPr anchor="t" rtlCol="false" tIns="0" lIns="0" bIns="0" rIns="0">
            <a:spAutoFit/>
          </a:bodyPr>
          <a:lstStyle/>
          <a:p>
            <a:pPr>
              <a:lnSpc>
                <a:spcPts val="3359"/>
              </a:lnSpc>
            </a:pPr>
            <a:r>
              <a:rPr lang="en-US" sz="2400">
                <a:solidFill>
                  <a:srgbClr val="FFFFFF"/>
                </a:solidFill>
                <a:latin typeface="Futura"/>
              </a:rPr>
              <a:t>Tested system performance under varied load conditions to confirm stability and scalability.</a:t>
            </a:r>
          </a:p>
        </p:txBody>
      </p:sp>
      <p:sp>
        <p:nvSpPr>
          <p:cNvPr name="Freeform 14" id="14"/>
          <p:cNvSpPr/>
          <p:nvPr/>
        </p:nvSpPr>
        <p:spPr>
          <a:xfrm flipH="false" flipV="false" rot="5400000">
            <a:off x="1382513" y="4158976"/>
            <a:ext cx="266597" cy="398571"/>
          </a:xfrm>
          <a:custGeom>
            <a:avLst/>
            <a:gdLst/>
            <a:ahLst/>
            <a:cxnLst/>
            <a:rect r="r" b="b" t="t" l="l"/>
            <a:pathLst>
              <a:path h="398571" w="266597">
                <a:moveTo>
                  <a:pt x="0" y="0"/>
                </a:moveTo>
                <a:lnTo>
                  <a:pt x="266597" y="0"/>
                </a:lnTo>
                <a:lnTo>
                  <a:pt x="266597" y="398571"/>
                </a:lnTo>
                <a:lnTo>
                  <a:pt x="0" y="3985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5400000">
            <a:off x="1382513" y="7144894"/>
            <a:ext cx="266597" cy="398571"/>
          </a:xfrm>
          <a:custGeom>
            <a:avLst/>
            <a:gdLst/>
            <a:ahLst/>
            <a:cxnLst/>
            <a:rect r="r" b="b" t="t" l="l"/>
            <a:pathLst>
              <a:path h="398571" w="266597">
                <a:moveTo>
                  <a:pt x="0" y="0"/>
                </a:moveTo>
                <a:lnTo>
                  <a:pt x="266597" y="0"/>
                </a:lnTo>
                <a:lnTo>
                  <a:pt x="266597" y="398571"/>
                </a:lnTo>
                <a:lnTo>
                  <a:pt x="0" y="3985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2227781" y="457843"/>
            <a:ext cx="12142698" cy="1644704"/>
            <a:chOff x="0" y="0"/>
            <a:chExt cx="1785778" cy="241880"/>
          </a:xfrm>
        </p:grpSpPr>
        <p:sp>
          <p:nvSpPr>
            <p:cNvPr name="Freeform 17" id="17"/>
            <p:cNvSpPr/>
            <p:nvPr/>
          </p:nvSpPr>
          <p:spPr>
            <a:xfrm flipH="false" flipV="false" rot="0">
              <a:off x="0" y="0"/>
              <a:ext cx="1785778" cy="241880"/>
            </a:xfrm>
            <a:custGeom>
              <a:avLst/>
              <a:gdLst/>
              <a:ahLst/>
              <a:cxnLst/>
              <a:rect r="r" b="b" t="t" l="l"/>
              <a:pathLst>
                <a:path h="241880" w="1785778">
                  <a:moveTo>
                    <a:pt x="1582578" y="0"/>
                  </a:moveTo>
                  <a:cubicBezTo>
                    <a:pt x="1694803" y="0"/>
                    <a:pt x="1785778" y="54147"/>
                    <a:pt x="1785778" y="120940"/>
                  </a:cubicBezTo>
                  <a:cubicBezTo>
                    <a:pt x="1785778" y="187733"/>
                    <a:pt x="1694803" y="241880"/>
                    <a:pt x="1582578"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18" id="18"/>
            <p:cNvSpPr txBox="true"/>
            <p:nvPr/>
          </p:nvSpPr>
          <p:spPr>
            <a:xfrm>
              <a:off x="0" y="-38100"/>
              <a:ext cx="1785778" cy="27998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538226" y="653374"/>
            <a:ext cx="18098711"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TESTING AND FEEDBACK</a:t>
            </a:r>
          </a:p>
        </p:txBody>
      </p:sp>
      <p:sp>
        <p:nvSpPr>
          <p:cNvPr name="TextBox 20" id="20"/>
          <p:cNvSpPr txBox="true"/>
          <p:nvPr/>
        </p:nvSpPr>
        <p:spPr>
          <a:xfrm rot="0">
            <a:off x="1028700" y="2868030"/>
            <a:ext cx="8558882" cy="507365"/>
          </a:xfrm>
          <a:prstGeom prst="rect">
            <a:avLst/>
          </a:prstGeom>
        </p:spPr>
        <p:txBody>
          <a:bodyPr anchor="t" rtlCol="false" tIns="0" lIns="0" bIns="0" rIns="0">
            <a:spAutoFit/>
          </a:bodyPr>
          <a:lstStyle/>
          <a:p>
            <a:pPr>
              <a:lnSpc>
                <a:spcPts val="4060"/>
              </a:lnSpc>
            </a:pPr>
            <a:r>
              <a:rPr lang="en-US" sz="2900">
                <a:solidFill>
                  <a:srgbClr val="FFFFFF"/>
                </a:solidFill>
                <a:latin typeface="Georgia Pro Bold"/>
              </a:rPr>
              <a:t>TESTING STRATEGIES EMPLOYED</a:t>
            </a:r>
          </a:p>
        </p:txBody>
      </p:sp>
      <p:sp>
        <p:nvSpPr>
          <p:cNvPr name="TextBox 21" id="21"/>
          <p:cNvSpPr txBox="true"/>
          <p:nvPr/>
        </p:nvSpPr>
        <p:spPr>
          <a:xfrm rot="0">
            <a:off x="10792840" y="2968509"/>
            <a:ext cx="7844097" cy="507365"/>
          </a:xfrm>
          <a:prstGeom prst="rect">
            <a:avLst/>
          </a:prstGeom>
        </p:spPr>
        <p:txBody>
          <a:bodyPr anchor="t" rtlCol="false" tIns="0" lIns="0" bIns="0" rIns="0">
            <a:spAutoFit/>
          </a:bodyPr>
          <a:lstStyle/>
          <a:p>
            <a:pPr>
              <a:lnSpc>
                <a:spcPts val="4060"/>
              </a:lnSpc>
            </a:pPr>
            <a:r>
              <a:rPr lang="en-US" sz="2900">
                <a:solidFill>
                  <a:srgbClr val="FFFFFF"/>
                </a:solidFill>
                <a:latin typeface="Georgia Pro Bold"/>
              </a:rPr>
              <a:t>FEEDBACK MECHANISMS USED</a:t>
            </a:r>
          </a:p>
        </p:txBody>
      </p:sp>
      <p:grpSp>
        <p:nvGrpSpPr>
          <p:cNvPr name="Group 22" id="22"/>
          <p:cNvGrpSpPr/>
          <p:nvPr/>
        </p:nvGrpSpPr>
        <p:grpSpPr>
          <a:xfrm rot="0">
            <a:off x="10792840" y="4009274"/>
            <a:ext cx="4956989" cy="697974"/>
            <a:chOff x="0" y="0"/>
            <a:chExt cx="2886238" cy="406400"/>
          </a:xfrm>
        </p:grpSpPr>
        <p:sp>
          <p:nvSpPr>
            <p:cNvPr name="Freeform 23" id="23"/>
            <p:cNvSpPr/>
            <p:nvPr/>
          </p:nvSpPr>
          <p:spPr>
            <a:xfrm flipH="false" flipV="false" rot="0">
              <a:off x="0" y="0"/>
              <a:ext cx="2886238" cy="406400"/>
            </a:xfrm>
            <a:custGeom>
              <a:avLst/>
              <a:gdLst/>
              <a:ahLst/>
              <a:cxnLst/>
              <a:rect r="r" b="b" t="t" l="l"/>
              <a:pathLst>
                <a:path h="406400" w="2886238">
                  <a:moveTo>
                    <a:pt x="2683038" y="0"/>
                  </a:moveTo>
                  <a:cubicBezTo>
                    <a:pt x="2795262" y="0"/>
                    <a:pt x="2886238" y="90976"/>
                    <a:pt x="2886238" y="203200"/>
                  </a:cubicBezTo>
                  <a:cubicBezTo>
                    <a:pt x="2886238" y="315424"/>
                    <a:pt x="2795262" y="406400"/>
                    <a:pt x="268303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4A633"/>
              </a:solidFill>
              <a:prstDash val="solid"/>
              <a:miter/>
            </a:ln>
          </p:spPr>
        </p:sp>
        <p:sp>
          <p:nvSpPr>
            <p:cNvPr name="TextBox 24" id="24"/>
            <p:cNvSpPr txBox="true"/>
            <p:nvPr/>
          </p:nvSpPr>
          <p:spPr>
            <a:xfrm>
              <a:off x="0" y="-38100"/>
              <a:ext cx="2886238" cy="444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0792840" y="6995192"/>
            <a:ext cx="4956989" cy="697974"/>
            <a:chOff x="0" y="0"/>
            <a:chExt cx="2886238" cy="406400"/>
          </a:xfrm>
        </p:grpSpPr>
        <p:sp>
          <p:nvSpPr>
            <p:cNvPr name="Freeform 26" id="26"/>
            <p:cNvSpPr/>
            <p:nvPr/>
          </p:nvSpPr>
          <p:spPr>
            <a:xfrm flipH="false" flipV="false" rot="0">
              <a:off x="0" y="0"/>
              <a:ext cx="2886238" cy="406400"/>
            </a:xfrm>
            <a:custGeom>
              <a:avLst/>
              <a:gdLst/>
              <a:ahLst/>
              <a:cxnLst/>
              <a:rect r="r" b="b" t="t" l="l"/>
              <a:pathLst>
                <a:path h="406400" w="2886238">
                  <a:moveTo>
                    <a:pt x="2683038" y="0"/>
                  </a:moveTo>
                  <a:cubicBezTo>
                    <a:pt x="2795262" y="0"/>
                    <a:pt x="2886238" y="90976"/>
                    <a:pt x="2886238" y="203200"/>
                  </a:cubicBezTo>
                  <a:cubicBezTo>
                    <a:pt x="2886238" y="315424"/>
                    <a:pt x="2795262" y="406400"/>
                    <a:pt x="268303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4A633"/>
              </a:solidFill>
              <a:prstDash val="solid"/>
              <a:miter/>
            </a:ln>
          </p:spPr>
        </p:sp>
        <p:sp>
          <p:nvSpPr>
            <p:cNvPr name="TextBox 27" id="27"/>
            <p:cNvSpPr txBox="true"/>
            <p:nvPr/>
          </p:nvSpPr>
          <p:spPr>
            <a:xfrm>
              <a:off x="0" y="-38100"/>
              <a:ext cx="2886238" cy="4445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1852785" y="4057906"/>
            <a:ext cx="3897044" cy="495935"/>
          </a:xfrm>
          <a:prstGeom prst="rect">
            <a:avLst/>
          </a:prstGeom>
        </p:spPr>
        <p:txBody>
          <a:bodyPr anchor="t" rtlCol="false" tIns="0" lIns="0" bIns="0" rIns="0">
            <a:spAutoFit/>
          </a:bodyPr>
          <a:lstStyle/>
          <a:p>
            <a:pPr>
              <a:lnSpc>
                <a:spcPts val="3640"/>
              </a:lnSpc>
            </a:pPr>
            <a:r>
              <a:rPr lang="en-US" sz="2600">
                <a:solidFill>
                  <a:srgbClr val="FFFFFF"/>
                </a:solidFill>
                <a:latin typeface="Futura"/>
              </a:rPr>
              <a:t>Feedback Sessions</a:t>
            </a:r>
          </a:p>
        </p:txBody>
      </p:sp>
      <p:sp>
        <p:nvSpPr>
          <p:cNvPr name="Freeform 29" id="29"/>
          <p:cNvSpPr/>
          <p:nvPr/>
        </p:nvSpPr>
        <p:spPr>
          <a:xfrm flipH="false" flipV="false" rot="5400000">
            <a:off x="11098374" y="4158976"/>
            <a:ext cx="266597" cy="398571"/>
          </a:xfrm>
          <a:custGeom>
            <a:avLst/>
            <a:gdLst/>
            <a:ahLst/>
            <a:cxnLst/>
            <a:rect r="r" b="b" t="t" l="l"/>
            <a:pathLst>
              <a:path h="398571" w="266597">
                <a:moveTo>
                  <a:pt x="0" y="0"/>
                </a:moveTo>
                <a:lnTo>
                  <a:pt x="266598" y="0"/>
                </a:lnTo>
                <a:lnTo>
                  <a:pt x="266598" y="398571"/>
                </a:lnTo>
                <a:lnTo>
                  <a:pt x="0" y="3985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0" id="30"/>
          <p:cNvSpPr txBox="true"/>
          <p:nvPr/>
        </p:nvSpPr>
        <p:spPr>
          <a:xfrm rot="0">
            <a:off x="10792840" y="4926324"/>
            <a:ext cx="6634194" cy="1291590"/>
          </a:xfrm>
          <a:prstGeom prst="rect">
            <a:avLst/>
          </a:prstGeom>
        </p:spPr>
        <p:txBody>
          <a:bodyPr anchor="t" rtlCol="false" tIns="0" lIns="0" bIns="0" rIns="0">
            <a:spAutoFit/>
          </a:bodyPr>
          <a:lstStyle/>
          <a:p>
            <a:pPr>
              <a:lnSpc>
                <a:spcPts val="3359"/>
              </a:lnSpc>
            </a:pPr>
            <a:r>
              <a:rPr lang="en-US" sz="2400">
                <a:solidFill>
                  <a:srgbClr val="FFFFFF"/>
                </a:solidFill>
                <a:latin typeface="Futura"/>
              </a:rPr>
              <a:t>Organized casual feedback sessions with friends and fellow students to gain deeper insights and discuss potential enhancements.</a:t>
            </a:r>
          </a:p>
        </p:txBody>
      </p:sp>
      <p:sp>
        <p:nvSpPr>
          <p:cNvPr name="TextBox 31" id="31"/>
          <p:cNvSpPr txBox="true"/>
          <p:nvPr/>
        </p:nvSpPr>
        <p:spPr>
          <a:xfrm rot="0">
            <a:off x="11792909" y="7043825"/>
            <a:ext cx="3897044" cy="495935"/>
          </a:xfrm>
          <a:prstGeom prst="rect">
            <a:avLst/>
          </a:prstGeom>
        </p:spPr>
        <p:txBody>
          <a:bodyPr anchor="t" rtlCol="false" tIns="0" lIns="0" bIns="0" rIns="0">
            <a:spAutoFit/>
          </a:bodyPr>
          <a:lstStyle/>
          <a:p>
            <a:pPr>
              <a:lnSpc>
                <a:spcPts val="3640"/>
              </a:lnSpc>
            </a:pPr>
            <a:r>
              <a:rPr lang="en-US" sz="2600">
                <a:solidFill>
                  <a:srgbClr val="FFFFFF"/>
                </a:solidFill>
                <a:latin typeface="Futura"/>
              </a:rPr>
              <a:t>Regular Update Meetings</a:t>
            </a:r>
          </a:p>
        </p:txBody>
      </p:sp>
      <p:sp>
        <p:nvSpPr>
          <p:cNvPr name="Freeform 32" id="32"/>
          <p:cNvSpPr/>
          <p:nvPr/>
        </p:nvSpPr>
        <p:spPr>
          <a:xfrm flipH="false" flipV="false" rot="5400000">
            <a:off x="11098374" y="7207175"/>
            <a:ext cx="266597" cy="398571"/>
          </a:xfrm>
          <a:custGeom>
            <a:avLst/>
            <a:gdLst/>
            <a:ahLst/>
            <a:cxnLst/>
            <a:rect r="r" b="b" t="t" l="l"/>
            <a:pathLst>
              <a:path h="398571" w="266597">
                <a:moveTo>
                  <a:pt x="0" y="0"/>
                </a:moveTo>
                <a:lnTo>
                  <a:pt x="266598" y="0"/>
                </a:lnTo>
                <a:lnTo>
                  <a:pt x="266598" y="398572"/>
                </a:lnTo>
                <a:lnTo>
                  <a:pt x="0" y="3985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3" id="33"/>
          <p:cNvSpPr txBox="true"/>
          <p:nvPr/>
        </p:nvSpPr>
        <p:spPr>
          <a:xfrm rot="0">
            <a:off x="10792840" y="7912242"/>
            <a:ext cx="6634194" cy="872490"/>
          </a:xfrm>
          <a:prstGeom prst="rect">
            <a:avLst/>
          </a:prstGeom>
        </p:spPr>
        <p:txBody>
          <a:bodyPr anchor="t" rtlCol="false" tIns="0" lIns="0" bIns="0" rIns="0">
            <a:spAutoFit/>
          </a:bodyPr>
          <a:lstStyle/>
          <a:p>
            <a:pPr>
              <a:lnSpc>
                <a:spcPts val="3359"/>
              </a:lnSpc>
            </a:pPr>
            <a:r>
              <a:rPr lang="en-US" sz="2400">
                <a:solidFill>
                  <a:srgbClr val="FFFFFF"/>
                </a:solidFill>
                <a:latin typeface="Futura"/>
              </a:rPr>
              <a:t>Met regularly with our project group to review feedback and decide on necessary adjustments.</a:t>
            </a:r>
          </a:p>
        </p:txBody>
      </p:sp>
      <p:sp>
        <p:nvSpPr>
          <p:cNvPr name="TextBox 34" id="34"/>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30</a:t>
            </a:r>
          </a:p>
        </p:txBody>
      </p:sp>
      <p:grpSp>
        <p:nvGrpSpPr>
          <p:cNvPr name="Group 35" id="35"/>
          <p:cNvGrpSpPr/>
          <p:nvPr/>
        </p:nvGrpSpPr>
        <p:grpSpPr>
          <a:xfrm rot="0">
            <a:off x="0" y="9307895"/>
            <a:ext cx="18288000" cy="979105"/>
            <a:chOff x="0" y="0"/>
            <a:chExt cx="4816593" cy="257871"/>
          </a:xfrm>
        </p:grpSpPr>
        <p:sp>
          <p:nvSpPr>
            <p:cNvPr name="Freeform 36" id="36"/>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37" id="37"/>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39" id="39"/>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40" id="40"/>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41" id="41"/>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42" id="42"/>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43" id="43"/>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LIVE DEMO</a:t>
            </a:r>
          </a:p>
        </p:txBody>
      </p:sp>
      <p:sp>
        <p:nvSpPr>
          <p:cNvPr name="TextBox 44" id="44"/>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45" id="45"/>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46" id="46"/>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47" id="47"/>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48" id="48"/>
          <p:cNvSpPr/>
          <p:nvPr/>
        </p:nvSpPr>
        <p:spPr>
          <a:xfrm>
            <a:off x="9295731" y="9759347"/>
            <a:ext cx="454199" cy="0"/>
          </a:xfrm>
          <a:prstGeom prst="line">
            <a:avLst/>
          </a:prstGeom>
          <a:ln cap="flat" w="38100">
            <a:solidFill>
              <a:srgbClr val="FFFFFF"/>
            </a:solidFill>
            <a:prstDash val="solid"/>
            <a:headEnd type="none" len="sm" w="sm"/>
            <a:tailEnd type="arrow" len="sm" w="med"/>
          </a:ln>
        </p:spPr>
      </p:sp>
      <p:sp>
        <p:nvSpPr>
          <p:cNvPr name="AutoShape 49" id="49"/>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50" id="50"/>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227781" y="457843"/>
            <a:ext cx="7543698" cy="1644704"/>
            <a:chOff x="0" y="0"/>
            <a:chExt cx="1109422" cy="241880"/>
          </a:xfrm>
        </p:grpSpPr>
        <p:sp>
          <p:nvSpPr>
            <p:cNvPr name="Freeform 3" id="3"/>
            <p:cNvSpPr/>
            <p:nvPr/>
          </p:nvSpPr>
          <p:spPr>
            <a:xfrm flipH="false" flipV="false" rot="0">
              <a:off x="0" y="0"/>
              <a:ext cx="1109422" cy="241880"/>
            </a:xfrm>
            <a:custGeom>
              <a:avLst/>
              <a:gdLst/>
              <a:ahLst/>
              <a:cxnLst/>
              <a:rect r="r" b="b" t="t" l="l"/>
              <a:pathLst>
                <a:path h="241880" w="1109422">
                  <a:moveTo>
                    <a:pt x="906222" y="0"/>
                  </a:moveTo>
                  <a:cubicBezTo>
                    <a:pt x="1018446" y="0"/>
                    <a:pt x="1109422" y="54147"/>
                    <a:pt x="1109422" y="120940"/>
                  </a:cubicBezTo>
                  <a:cubicBezTo>
                    <a:pt x="1109422" y="187733"/>
                    <a:pt x="1018446" y="241880"/>
                    <a:pt x="906222"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4" id="4"/>
            <p:cNvSpPr txBox="true"/>
            <p:nvPr/>
          </p:nvSpPr>
          <p:spPr>
            <a:xfrm>
              <a:off x="0" y="-38100"/>
              <a:ext cx="1109422" cy="27998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387301" y="2672042"/>
            <a:ext cx="3691388" cy="369138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nvGrpSpPr>
          <p:cNvPr name="Group 7" id="7"/>
          <p:cNvGrpSpPr/>
          <p:nvPr/>
        </p:nvGrpSpPr>
        <p:grpSpPr>
          <a:xfrm rot="0">
            <a:off x="12066087" y="2672042"/>
            <a:ext cx="3691388" cy="369138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16666" r="0" b="-16666"/>
              </a:stretch>
            </a:blipFill>
          </p:spPr>
        </p:sp>
      </p:grpSp>
      <p:grpSp>
        <p:nvGrpSpPr>
          <p:cNvPr name="Group 9" id="9"/>
          <p:cNvGrpSpPr/>
          <p:nvPr/>
        </p:nvGrpSpPr>
        <p:grpSpPr>
          <a:xfrm rot="0">
            <a:off x="2129237" y="6862464"/>
            <a:ext cx="4131823" cy="1651270"/>
            <a:chOff x="0" y="0"/>
            <a:chExt cx="1088217" cy="434902"/>
          </a:xfrm>
        </p:grpSpPr>
        <p:sp>
          <p:nvSpPr>
            <p:cNvPr name="Freeform 10" id="10"/>
            <p:cNvSpPr/>
            <p:nvPr/>
          </p:nvSpPr>
          <p:spPr>
            <a:xfrm flipH="false" flipV="false" rot="0">
              <a:off x="0" y="0"/>
              <a:ext cx="1088217" cy="434902"/>
            </a:xfrm>
            <a:custGeom>
              <a:avLst/>
              <a:gdLst/>
              <a:ahLst/>
              <a:cxnLst/>
              <a:rect r="r" b="b" t="t" l="l"/>
              <a:pathLst>
                <a:path h="434902" w="1088217">
                  <a:moveTo>
                    <a:pt x="95560" y="0"/>
                  </a:moveTo>
                  <a:lnTo>
                    <a:pt x="992657" y="0"/>
                  </a:lnTo>
                  <a:cubicBezTo>
                    <a:pt x="1018001" y="0"/>
                    <a:pt x="1042307" y="10068"/>
                    <a:pt x="1060228" y="27989"/>
                  </a:cubicBezTo>
                  <a:cubicBezTo>
                    <a:pt x="1078149" y="45910"/>
                    <a:pt x="1088217" y="70216"/>
                    <a:pt x="1088217" y="95560"/>
                  </a:cubicBezTo>
                  <a:lnTo>
                    <a:pt x="1088217" y="339342"/>
                  </a:lnTo>
                  <a:cubicBezTo>
                    <a:pt x="1088217" y="392119"/>
                    <a:pt x="1045433" y="434902"/>
                    <a:pt x="992657" y="434902"/>
                  </a:cubicBezTo>
                  <a:lnTo>
                    <a:pt x="95560" y="434902"/>
                  </a:lnTo>
                  <a:cubicBezTo>
                    <a:pt x="70216" y="434902"/>
                    <a:pt x="45910" y="424834"/>
                    <a:pt x="27989" y="406913"/>
                  </a:cubicBezTo>
                  <a:cubicBezTo>
                    <a:pt x="10068" y="388992"/>
                    <a:pt x="0" y="364686"/>
                    <a:pt x="0" y="339342"/>
                  </a:cubicBezTo>
                  <a:lnTo>
                    <a:pt x="0" y="95560"/>
                  </a:lnTo>
                  <a:cubicBezTo>
                    <a:pt x="0" y="70216"/>
                    <a:pt x="10068" y="45910"/>
                    <a:pt x="27989" y="27989"/>
                  </a:cubicBezTo>
                  <a:cubicBezTo>
                    <a:pt x="45910" y="10068"/>
                    <a:pt x="70216" y="0"/>
                    <a:pt x="95560" y="0"/>
                  </a:cubicBezTo>
                  <a:close/>
                </a:path>
              </a:pathLst>
            </a:custGeom>
            <a:solidFill>
              <a:srgbClr val="F4A633"/>
            </a:solidFill>
          </p:spPr>
        </p:sp>
        <p:sp>
          <p:nvSpPr>
            <p:cNvPr name="TextBox 11" id="11"/>
            <p:cNvSpPr txBox="true"/>
            <p:nvPr/>
          </p:nvSpPr>
          <p:spPr>
            <a:xfrm>
              <a:off x="0" y="-38100"/>
              <a:ext cx="1088217" cy="47300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189406" y="6867333"/>
            <a:ext cx="3406649" cy="1651270"/>
            <a:chOff x="0" y="0"/>
            <a:chExt cx="897225" cy="434902"/>
          </a:xfrm>
        </p:grpSpPr>
        <p:sp>
          <p:nvSpPr>
            <p:cNvPr name="Freeform 13" id="13"/>
            <p:cNvSpPr/>
            <p:nvPr/>
          </p:nvSpPr>
          <p:spPr>
            <a:xfrm flipH="false" flipV="false" rot="0">
              <a:off x="0" y="0"/>
              <a:ext cx="897224" cy="434902"/>
            </a:xfrm>
            <a:custGeom>
              <a:avLst/>
              <a:gdLst/>
              <a:ahLst/>
              <a:cxnLst/>
              <a:rect r="r" b="b" t="t" l="l"/>
              <a:pathLst>
                <a:path h="434902" w="897224">
                  <a:moveTo>
                    <a:pt x="115902" y="0"/>
                  </a:moveTo>
                  <a:lnTo>
                    <a:pt x="781322" y="0"/>
                  </a:lnTo>
                  <a:cubicBezTo>
                    <a:pt x="812062" y="0"/>
                    <a:pt x="841542" y="12211"/>
                    <a:pt x="863278" y="33947"/>
                  </a:cubicBezTo>
                  <a:cubicBezTo>
                    <a:pt x="885013" y="55683"/>
                    <a:pt x="897224" y="85163"/>
                    <a:pt x="897224" y="115902"/>
                  </a:cubicBezTo>
                  <a:lnTo>
                    <a:pt x="897224" y="319000"/>
                  </a:lnTo>
                  <a:cubicBezTo>
                    <a:pt x="897224" y="383011"/>
                    <a:pt x="845333" y="434902"/>
                    <a:pt x="781322" y="434902"/>
                  </a:cubicBezTo>
                  <a:lnTo>
                    <a:pt x="115902" y="434902"/>
                  </a:lnTo>
                  <a:cubicBezTo>
                    <a:pt x="85163" y="434902"/>
                    <a:pt x="55683" y="422691"/>
                    <a:pt x="33947" y="400955"/>
                  </a:cubicBezTo>
                  <a:cubicBezTo>
                    <a:pt x="12211" y="379220"/>
                    <a:pt x="0" y="349739"/>
                    <a:pt x="0" y="319000"/>
                  </a:cubicBezTo>
                  <a:lnTo>
                    <a:pt x="0" y="115902"/>
                  </a:lnTo>
                  <a:cubicBezTo>
                    <a:pt x="0" y="51891"/>
                    <a:pt x="51891" y="0"/>
                    <a:pt x="115902" y="0"/>
                  </a:cubicBezTo>
                  <a:close/>
                </a:path>
              </a:pathLst>
            </a:custGeom>
            <a:solidFill>
              <a:srgbClr val="F4A633"/>
            </a:solidFill>
          </p:spPr>
        </p:sp>
        <p:sp>
          <p:nvSpPr>
            <p:cNvPr name="TextBox 14" id="14"/>
            <p:cNvSpPr txBox="true"/>
            <p:nvPr/>
          </p:nvSpPr>
          <p:spPr>
            <a:xfrm>
              <a:off x="0" y="-38100"/>
              <a:ext cx="897225" cy="473002"/>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538226" y="653374"/>
            <a:ext cx="10875924"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THE TEAM</a:t>
            </a:r>
          </a:p>
        </p:txBody>
      </p:sp>
      <p:sp>
        <p:nvSpPr>
          <p:cNvPr name="TextBox 16" id="16"/>
          <p:cNvSpPr txBox="true"/>
          <p:nvPr/>
        </p:nvSpPr>
        <p:spPr>
          <a:xfrm rot="0">
            <a:off x="12543299" y="7087178"/>
            <a:ext cx="2660764" cy="1144905"/>
          </a:xfrm>
          <a:prstGeom prst="rect">
            <a:avLst/>
          </a:prstGeom>
        </p:spPr>
        <p:txBody>
          <a:bodyPr anchor="t" rtlCol="false" tIns="0" lIns="0" bIns="0" rIns="0">
            <a:spAutoFit/>
          </a:bodyPr>
          <a:lstStyle/>
          <a:p>
            <a:pPr algn="ctr">
              <a:lnSpc>
                <a:spcPts val="4620"/>
              </a:lnSpc>
            </a:pPr>
            <a:r>
              <a:rPr lang="en-US" sz="3300">
                <a:solidFill>
                  <a:srgbClr val="000000"/>
                </a:solidFill>
                <a:latin typeface="Georgia Pro"/>
              </a:rPr>
              <a:t>AHMED</a:t>
            </a:r>
            <a:r>
              <a:rPr lang="en-US" sz="3300">
                <a:solidFill>
                  <a:srgbClr val="000000"/>
                </a:solidFill>
                <a:latin typeface="Georgia Pro"/>
              </a:rPr>
              <a:t>, Masood</a:t>
            </a:r>
          </a:p>
        </p:txBody>
      </p:sp>
      <p:sp>
        <p:nvSpPr>
          <p:cNvPr name="TextBox 17" id="17"/>
          <p:cNvSpPr txBox="true"/>
          <p:nvPr/>
        </p:nvSpPr>
        <p:spPr>
          <a:xfrm rot="0">
            <a:off x="2129237" y="7087178"/>
            <a:ext cx="4267619" cy="1144905"/>
          </a:xfrm>
          <a:prstGeom prst="rect">
            <a:avLst/>
          </a:prstGeom>
        </p:spPr>
        <p:txBody>
          <a:bodyPr anchor="t" rtlCol="false" tIns="0" lIns="0" bIns="0" rIns="0">
            <a:spAutoFit/>
          </a:bodyPr>
          <a:lstStyle/>
          <a:p>
            <a:pPr algn="ctr">
              <a:lnSpc>
                <a:spcPts val="4620"/>
              </a:lnSpc>
            </a:pPr>
            <a:r>
              <a:rPr lang="en-US" sz="3300">
                <a:solidFill>
                  <a:srgbClr val="000000"/>
                </a:solidFill>
                <a:latin typeface="Georgia Pro"/>
              </a:rPr>
              <a:t>RAHMAN, Mohammad Abdur</a:t>
            </a:r>
          </a:p>
        </p:txBody>
      </p:sp>
      <p:grpSp>
        <p:nvGrpSpPr>
          <p:cNvPr name="Group 18" id="18"/>
          <p:cNvGrpSpPr/>
          <p:nvPr/>
        </p:nvGrpSpPr>
        <p:grpSpPr>
          <a:xfrm rot="0">
            <a:off x="0" y="9307895"/>
            <a:ext cx="18288000" cy="979105"/>
            <a:chOff x="0" y="0"/>
            <a:chExt cx="4816593" cy="257871"/>
          </a:xfrm>
        </p:grpSpPr>
        <p:sp>
          <p:nvSpPr>
            <p:cNvPr name="Freeform 19" id="19"/>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20" id="20"/>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339088"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22" id="22"/>
          <p:cNvSpPr/>
          <p:nvPr/>
        </p:nvSpPr>
        <p:spPr>
          <a:xfrm>
            <a:off x="1423930" y="9778397"/>
            <a:ext cx="454199" cy="0"/>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2069546" y="9531063"/>
            <a:ext cx="173930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SOLUTION</a:t>
            </a:r>
          </a:p>
        </p:txBody>
      </p:sp>
      <p:sp>
        <p:nvSpPr>
          <p:cNvPr name="AutoShape 24" id="24"/>
          <p:cNvSpPr/>
          <p:nvPr/>
        </p:nvSpPr>
        <p:spPr>
          <a:xfrm>
            <a:off x="3808848" y="9797447"/>
            <a:ext cx="454199" cy="0"/>
          </a:xfrm>
          <a:prstGeom prst="line">
            <a:avLst/>
          </a:prstGeom>
          <a:ln cap="flat" w="38100">
            <a:solidFill>
              <a:srgbClr val="000000"/>
            </a:solidFill>
            <a:prstDash val="solid"/>
            <a:headEnd type="none" len="sm" w="sm"/>
            <a:tailEnd type="arrow" len="sm" w="med"/>
          </a:ln>
        </p:spPr>
      </p:sp>
      <p:sp>
        <p:nvSpPr>
          <p:cNvPr name="TextBox 25" id="25"/>
          <p:cNvSpPr txBox="true"/>
          <p:nvPr/>
        </p:nvSpPr>
        <p:spPr>
          <a:xfrm rot="0">
            <a:off x="4487679" y="953106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METHODOLOGY</a:t>
            </a:r>
          </a:p>
        </p:txBody>
      </p:sp>
      <p:sp>
        <p:nvSpPr>
          <p:cNvPr name="TextBox 26" id="26"/>
          <p:cNvSpPr txBox="true"/>
          <p:nvPr/>
        </p:nvSpPr>
        <p:spPr>
          <a:xfrm rot="0">
            <a:off x="7527970" y="951201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LIVE DEMO</a:t>
            </a:r>
          </a:p>
        </p:txBody>
      </p:sp>
      <p:sp>
        <p:nvSpPr>
          <p:cNvPr name="TextBox 27" id="27"/>
          <p:cNvSpPr txBox="true"/>
          <p:nvPr/>
        </p:nvSpPr>
        <p:spPr>
          <a:xfrm rot="0">
            <a:off x="13568873"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28" id="28"/>
          <p:cNvSpPr txBox="true"/>
          <p:nvPr/>
        </p:nvSpPr>
        <p:spPr>
          <a:xfrm rot="0">
            <a:off x="9997580"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29" id="29"/>
          <p:cNvSpPr txBox="true"/>
          <p:nvPr/>
        </p:nvSpPr>
        <p:spPr>
          <a:xfrm rot="0">
            <a:off x="16191692" y="9512013"/>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30" id="30"/>
          <p:cNvSpPr/>
          <p:nvPr/>
        </p:nvSpPr>
        <p:spPr>
          <a:xfrm>
            <a:off x="6934512" y="9778397"/>
            <a:ext cx="454199" cy="0"/>
          </a:xfrm>
          <a:prstGeom prst="line">
            <a:avLst/>
          </a:prstGeom>
          <a:ln cap="flat" w="38100">
            <a:solidFill>
              <a:srgbClr val="000000"/>
            </a:solidFill>
            <a:prstDash val="solid"/>
            <a:headEnd type="none" len="sm" w="sm"/>
            <a:tailEnd type="arrow" len="sm" w="med"/>
          </a:ln>
        </p:spPr>
      </p:sp>
      <p:sp>
        <p:nvSpPr>
          <p:cNvPr name="AutoShape 31" id="31"/>
          <p:cNvSpPr/>
          <p:nvPr/>
        </p:nvSpPr>
        <p:spPr>
          <a:xfrm>
            <a:off x="9352881" y="9759347"/>
            <a:ext cx="454199" cy="0"/>
          </a:xfrm>
          <a:prstGeom prst="line">
            <a:avLst/>
          </a:prstGeom>
          <a:ln cap="flat" w="38100">
            <a:solidFill>
              <a:srgbClr val="000000"/>
            </a:solidFill>
            <a:prstDash val="solid"/>
            <a:headEnd type="none" len="sm" w="sm"/>
            <a:tailEnd type="arrow" len="sm" w="med"/>
          </a:ln>
        </p:spPr>
      </p:sp>
      <p:sp>
        <p:nvSpPr>
          <p:cNvPr name="AutoShape 32" id="32"/>
          <p:cNvSpPr/>
          <p:nvPr/>
        </p:nvSpPr>
        <p:spPr>
          <a:xfrm>
            <a:off x="12886074" y="9759347"/>
            <a:ext cx="454199" cy="0"/>
          </a:xfrm>
          <a:prstGeom prst="line">
            <a:avLst/>
          </a:prstGeom>
          <a:ln cap="flat" w="38100">
            <a:solidFill>
              <a:srgbClr val="000000"/>
            </a:solidFill>
            <a:prstDash val="solid"/>
            <a:headEnd type="none" len="sm" w="sm"/>
            <a:tailEnd type="arrow" len="sm" w="med"/>
          </a:ln>
        </p:spPr>
      </p:sp>
      <p:sp>
        <p:nvSpPr>
          <p:cNvPr name="AutoShape 33" id="33"/>
          <p:cNvSpPr/>
          <p:nvPr/>
        </p:nvSpPr>
        <p:spPr>
          <a:xfrm>
            <a:off x="15527942" y="9740297"/>
            <a:ext cx="454199" cy="0"/>
          </a:xfrm>
          <a:prstGeom prst="line">
            <a:avLst/>
          </a:prstGeom>
          <a:ln cap="flat" w="38100">
            <a:solidFill>
              <a:srgbClr val="000000"/>
            </a:solidFill>
            <a:prstDash val="solid"/>
            <a:headEnd type="none" len="sm" w="sm"/>
            <a:tailEnd type="arrow" len="sm" w="med"/>
          </a:ln>
        </p:spPr>
      </p:sp>
      <p:sp>
        <p:nvSpPr>
          <p:cNvPr name="TextBox 34" id="34"/>
          <p:cNvSpPr txBox="true"/>
          <p:nvPr/>
        </p:nvSpPr>
        <p:spPr>
          <a:xfrm rot="0">
            <a:off x="17705213" y="-161575"/>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14432209" y="2552464"/>
            <a:ext cx="3429000" cy="4590336"/>
            <a:chOff x="0" y="0"/>
            <a:chExt cx="660400" cy="884065"/>
          </a:xfrm>
        </p:grpSpPr>
        <p:sp>
          <p:nvSpPr>
            <p:cNvPr name="Freeform 3" id="3"/>
            <p:cNvSpPr/>
            <p:nvPr/>
          </p:nvSpPr>
          <p:spPr>
            <a:xfrm flipH="false" flipV="false" rot="0">
              <a:off x="0" y="0"/>
              <a:ext cx="660400" cy="884065"/>
            </a:xfrm>
            <a:custGeom>
              <a:avLst/>
              <a:gdLst/>
              <a:ahLst/>
              <a:cxnLst/>
              <a:rect r="r" b="b" t="t" l="l"/>
              <a:pathLst>
                <a:path h="884065" w="660400">
                  <a:moveTo>
                    <a:pt x="220252" y="864996"/>
                  </a:moveTo>
                  <a:cubicBezTo>
                    <a:pt x="254109" y="876509"/>
                    <a:pt x="292600" y="884065"/>
                    <a:pt x="330378" y="884065"/>
                  </a:cubicBezTo>
                  <a:cubicBezTo>
                    <a:pt x="368157" y="884065"/>
                    <a:pt x="404509" y="877588"/>
                    <a:pt x="438009" y="866074"/>
                  </a:cubicBezTo>
                  <a:cubicBezTo>
                    <a:pt x="438723" y="865714"/>
                    <a:pt x="439435" y="865714"/>
                    <a:pt x="440148" y="865355"/>
                  </a:cubicBezTo>
                  <a:cubicBezTo>
                    <a:pt x="565955" y="819300"/>
                    <a:pt x="658618" y="697686"/>
                    <a:pt x="660400" y="553980"/>
                  </a:cubicBezTo>
                  <a:lnTo>
                    <a:pt x="660400" y="0"/>
                  </a:lnTo>
                  <a:lnTo>
                    <a:pt x="0" y="0"/>
                  </a:lnTo>
                  <a:lnTo>
                    <a:pt x="0" y="553568"/>
                  </a:lnTo>
                  <a:cubicBezTo>
                    <a:pt x="1782" y="698405"/>
                    <a:pt x="93019" y="820020"/>
                    <a:pt x="220252" y="864996"/>
                  </a:cubicBezTo>
                  <a:close/>
                </a:path>
              </a:pathLst>
            </a:custGeom>
            <a:solidFill>
              <a:srgbClr val="F4A633"/>
            </a:solidFill>
          </p:spPr>
        </p:sp>
        <p:sp>
          <p:nvSpPr>
            <p:cNvPr name="TextBox 4" id="4"/>
            <p:cNvSpPr txBox="true"/>
            <p:nvPr/>
          </p:nvSpPr>
          <p:spPr>
            <a:xfrm>
              <a:off x="0" y="-38100"/>
              <a:ext cx="660400" cy="7951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9918812" y="5731479"/>
            <a:ext cx="3429000" cy="4436458"/>
            <a:chOff x="0" y="0"/>
            <a:chExt cx="660400" cy="854429"/>
          </a:xfrm>
        </p:grpSpPr>
        <p:sp>
          <p:nvSpPr>
            <p:cNvPr name="Freeform 6" id="6"/>
            <p:cNvSpPr/>
            <p:nvPr/>
          </p:nvSpPr>
          <p:spPr>
            <a:xfrm flipH="false" flipV="false" rot="0">
              <a:off x="0" y="0"/>
              <a:ext cx="660400" cy="854429"/>
            </a:xfrm>
            <a:custGeom>
              <a:avLst/>
              <a:gdLst/>
              <a:ahLst/>
              <a:cxnLst/>
              <a:rect r="r" b="b" t="t" l="l"/>
              <a:pathLst>
                <a:path h="854429" w="660400">
                  <a:moveTo>
                    <a:pt x="220252" y="835360"/>
                  </a:moveTo>
                  <a:cubicBezTo>
                    <a:pt x="254109" y="846874"/>
                    <a:pt x="292600" y="854429"/>
                    <a:pt x="330378" y="854429"/>
                  </a:cubicBezTo>
                  <a:cubicBezTo>
                    <a:pt x="368157" y="854429"/>
                    <a:pt x="404509" y="847952"/>
                    <a:pt x="438009" y="836438"/>
                  </a:cubicBezTo>
                  <a:cubicBezTo>
                    <a:pt x="438723" y="836079"/>
                    <a:pt x="439435" y="836079"/>
                    <a:pt x="440148" y="835719"/>
                  </a:cubicBezTo>
                  <a:cubicBezTo>
                    <a:pt x="565955" y="789664"/>
                    <a:pt x="658618" y="668050"/>
                    <a:pt x="660400" y="525002"/>
                  </a:cubicBezTo>
                  <a:lnTo>
                    <a:pt x="660400" y="0"/>
                  </a:lnTo>
                  <a:lnTo>
                    <a:pt x="0" y="0"/>
                  </a:lnTo>
                  <a:lnTo>
                    <a:pt x="0" y="524613"/>
                  </a:lnTo>
                  <a:cubicBezTo>
                    <a:pt x="1782" y="668769"/>
                    <a:pt x="93019" y="790384"/>
                    <a:pt x="220252" y="835360"/>
                  </a:cubicBezTo>
                  <a:close/>
                </a:path>
              </a:pathLst>
            </a:custGeom>
            <a:solidFill>
              <a:srgbClr val="F4A633"/>
            </a:solidFill>
          </p:spPr>
        </p:sp>
        <p:sp>
          <p:nvSpPr>
            <p:cNvPr name="TextBox 7" id="7"/>
            <p:cNvSpPr txBox="true"/>
            <p:nvPr/>
          </p:nvSpPr>
          <p:spPr>
            <a:xfrm>
              <a:off x="0" y="-38100"/>
              <a:ext cx="660400" cy="76552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9918812" y="-503729"/>
            <a:ext cx="3429000" cy="4436458"/>
            <a:chOff x="0" y="0"/>
            <a:chExt cx="660400" cy="854429"/>
          </a:xfrm>
        </p:grpSpPr>
        <p:sp>
          <p:nvSpPr>
            <p:cNvPr name="Freeform 9" id="9"/>
            <p:cNvSpPr/>
            <p:nvPr/>
          </p:nvSpPr>
          <p:spPr>
            <a:xfrm flipH="false" flipV="false" rot="0">
              <a:off x="0" y="0"/>
              <a:ext cx="660400" cy="854429"/>
            </a:xfrm>
            <a:custGeom>
              <a:avLst/>
              <a:gdLst/>
              <a:ahLst/>
              <a:cxnLst/>
              <a:rect r="r" b="b" t="t" l="l"/>
              <a:pathLst>
                <a:path h="854429" w="660400">
                  <a:moveTo>
                    <a:pt x="220252" y="835360"/>
                  </a:moveTo>
                  <a:cubicBezTo>
                    <a:pt x="254109" y="846874"/>
                    <a:pt x="292600" y="854429"/>
                    <a:pt x="330378" y="854429"/>
                  </a:cubicBezTo>
                  <a:cubicBezTo>
                    <a:pt x="368157" y="854429"/>
                    <a:pt x="404509" y="847952"/>
                    <a:pt x="438009" y="836438"/>
                  </a:cubicBezTo>
                  <a:cubicBezTo>
                    <a:pt x="438723" y="836079"/>
                    <a:pt x="439435" y="836079"/>
                    <a:pt x="440148" y="835719"/>
                  </a:cubicBezTo>
                  <a:cubicBezTo>
                    <a:pt x="565955" y="789664"/>
                    <a:pt x="658618" y="668050"/>
                    <a:pt x="660400" y="525002"/>
                  </a:cubicBezTo>
                  <a:lnTo>
                    <a:pt x="660400" y="0"/>
                  </a:lnTo>
                  <a:lnTo>
                    <a:pt x="0" y="0"/>
                  </a:lnTo>
                  <a:lnTo>
                    <a:pt x="0" y="524613"/>
                  </a:lnTo>
                  <a:cubicBezTo>
                    <a:pt x="1782" y="668769"/>
                    <a:pt x="93019" y="790384"/>
                    <a:pt x="220252" y="835360"/>
                  </a:cubicBezTo>
                  <a:close/>
                </a:path>
              </a:pathLst>
            </a:custGeom>
            <a:solidFill>
              <a:srgbClr val="F4A633"/>
            </a:solidFill>
          </p:spPr>
        </p:sp>
        <p:sp>
          <p:nvSpPr>
            <p:cNvPr name="TextBox 10" id="10"/>
            <p:cNvSpPr txBox="true"/>
            <p:nvPr/>
          </p:nvSpPr>
          <p:spPr>
            <a:xfrm>
              <a:off x="0" y="-38100"/>
              <a:ext cx="660400" cy="765529"/>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2664636" y="1544529"/>
            <a:ext cx="266597" cy="398571"/>
          </a:xfrm>
          <a:custGeom>
            <a:avLst/>
            <a:gdLst/>
            <a:ahLst/>
            <a:cxnLst/>
            <a:rect r="r" b="b" t="t" l="l"/>
            <a:pathLst>
              <a:path h="398571" w="266597">
                <a:moveTo>
                  <a:pt x="0" y="0"/>
                </a:moveTo>
                <a:lnTo>
                  <a:pt x="266597" y="0"/>
                </a:lnTo>
                <a:lnTo>
                  <a:pt x="266597" y="398571"/>
                </a:lnTo>
                <a:lnTo>
                  <a:pt x="0" y="3985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0686992">
            <a:off x="14720501" y="4648346"/>
            <a:ext cx="266597" cy="398571"/>
          </a:xfrm>
          <a:custGeom>
            <a:avLst/>
            <a:gdLst/>
            <a:ahLst/>
            <a:cxnLst/>
            <a:rect r="r" b="b" t="t" l="l"/>
            <a:pathLst>
              <a:path h="398571" w="266597">
                <a:moveTo>
                  <a:pt x="0" y="0"/>
                </a:moveTo>
                <a:lnTo>
                  <a:pt x="266597" y="0"/>
                </a:lnTo>
                <a:lnTo>
                  <a:pt x="266597" y="398572"/>
                </a:lnTo>
                <a:lnTo>
                  <a:pt x="0" y="3985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9806332" y="6882693"/>
            <a:ext cx="2646347" cy="3073400"/>
          </a:xfrm>
          <a:prstGeom prst="rect">
            <a:avLst/>
          </a:prstGeom>
        </p:spPr>
        <p:txBody>
          <a:bodyPr anchor="t" rtlCol="false" tIns="0" lIns="0" bIns="0" rIns="0">
            <a:spAutoFit/>
          </a:bodyPr>
          <a:lstStyle/>
          <a:p>
            <a:pPr>
              <a:lnSpc>
                <a:spcPts val="4899"/>
              </a:lnSpc>
            </a:pPr>
            <a:r>
              <a:rPr lang="en-US" sz="3499">
                <a:solidFill>
                  <a:srgbClr val="000000"/>
                </a:solidFill>
                <a:latin typeface="Georgia Pro"/>
              </a:rPr>
              <a:t>Te</a:t>
            </a:r>
            <a:r>
              <a:rPr lang="en-US" sz="3499">
                <a:solidFill>
                  <a:srgbClr val="000000"/>
                </a:solidFill>
                <a:latin typeface="Georgia Pro"/>
              </a:rPr>
              <a:t>chnology Partners and Developers</a:t>
            </a:r>
          </a:p>
          <a:p>
            <a:pPr>
              <a:lnSpc>
                <a:spcPts val="4899"/>
              </a:lnSpc>
            </a:pPr>
          </a:p>
          <a:p>
            <a:pPr>
              <a:lnSpc>
                <a:spcPts val="4899"/>
              </a:lnSpc>
            </a:pPr>
          </a:p>
        </p:txBody>
      </p:sp>
      <p:sp>
        <p:nvSpPr>
          <p:cNvPr name="Freeform 14" id="14"/>
          <p:cNvSpPr/>
          <p:nvPr/>
        </p:nvSpPr>
        <p:spPr>
          <a:xfrm flipH="false" flipV="false" rot="0">
            <a:off x="12664636" y="7816250"/>
            <a:ext cx="266597" cy="398571"/>
          </a:xfrm>
          <a:custGeom>
            <a:avLst/>
            <a:gdLst/>
            <a:ahLst/>
            <a:cxnLst/>
            <a:rect r="r" b="b" t="t" l="l"/>
            <a:pathLst>
              <a:path h="398571" w="266597">
                <a:moveTo>
                  <a:pt x="0" y="0"/>
                </a:moveTo>
                <a:lnTo>
                  <a:pt x="266597" y="0"/>
                </a:lnTo>
                <a:lnTo>
                  <a:pt x="266597" y="398571"/>
                </a:lnTo>
                <a:lnTo>
                  <a:pt x="0" y="3985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219652" y="-320459"/>
            <a:ext cx="9680728" cy="10488498"/>
            <a:chOff x="0" y="0"/>
            <a:chExt cx="2549657" cy="2762403"/>
          </a:xfrm>
        </p:grpSpPr>
        <p:sp>
          <p:nvSpPr>
            <p:cNvPr name="Freeform 16" id="16"/>
            <p:cNvSpPr/>
            <p:nvPr/>
          </p:nvSpPr>
          <p:spPr>
            <a:xfrm flipH="false" flipV="false" rot="0">
              <a:off x="0" y="0"/>
              <a:ext cx="2549657" cy="2762403"/>
            </a:xfrm>
            <a:custGeom>
              <a:avLst/>
              <a:gdLst/>
              <a:ahLst/>
              <a:cxnLst/>
              <a:rect r="r" b="b" t="t" l="l"/>
              <a:pathLst>
                <a:path h="2762403" w="2549657">
                  <a:moveTo>
                    <a:pt x="0" y="0"/>
                  </a:moveTo>
                  <a:lnTo>
                    <a:pt x="2549657" y="0"/>
                  </a:lnTo>
                  <a:lnTo>
                    <a:pt x="2549657" y="2762403"/>
                  </a:lnTo>
                  <a:lnTo>
                    <a:pt x="0" y="2762403"/>
                  </a:lnTo>
                  <a:close/>
                </a:path>
              </a:pathLst>
            </a:custGeom>
            <a:gradFill rotWithShape="true">
              <a:gsLst>
                <a:gs pos="0">
                  <a:srgbClr val="000000">
                    <a:alpha val="100000"/>
                  </a:srgbClr>
                </a:gs>
                <a:gs pos="100000">
                  <a:srgbClr val="202020">
                    <a:alpha val="100000"/>
                  </a:srgbClr>
                </a:gs>
              </a:gsLst>
              <a:lin ang="0"/>
            </a:gradFill>
          </p:spPr>
        </p:sp>
        <p:sp>
          <p:nvSpPr>
            <p:cNvPr name="TextBox 17" id="17"/>
            <p:cNvSpPr txBox="true"/>
            <p:nvPr/>
          </p:nvSpPr>
          <p:spPr>
            <a:xfrm>
              <a:off x="0" y="-38100"/>
              <a:ext cx="2549657" cy="2800503"/>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5400000">
            <a:off x="8025183" y="1435894"/>
            <a:ext cx="3429000" cy="557212"/>
          </a:xfrm>
          <a:custGeom>
            <a:avLst/>
            <a:gdLst/>
            <a:ahLst/>
            <a:cxnLst/>
            <a:rect r="r" b="b" t="t" l="l"/>
            <a:pathLst>
              <a:path h="557212" w="3429000">
                <a:moveTo>
                  <a:pt x="0" y="0"/>
                </a:moveTo>
                <a:lnTo>
                  <a:pt x="3429000" y="0"/>
                </a:lnTo>
                <a:lnTo>
                  <a:pt x="3429000" y="557212"/>
                </a:lnTo>
                <a:lnTo>
                  <a:pt x="0" y="557212"/>
                </a:lnTo>
                <a:lnTo>
                  <a:pt x="0" y="0"/>
                </a:lnTo>
                <a:close/>
              </a:path>
            </a:pathLst>
          </a:custGeom>
          <a:blipFill>
            <a:blip r:embed="rId4"/>
            <a:stretch>
              <a:fillRect l="0" t="0" r="0" b="0"/>
            </a:stretch>
          </a:blipFill>
        </p:spPr>
      </p:sp>
      <p:sp>
        <p:nvSpPr>
          <p:cNvPr name="Freeform 19" id="19"/>
          <p:cNvSpPr/>
          <p:nvPr/>
        </p:nvSpPr>
        <p:spPr>
          <a:xfrm flipH="false" flipV="false" rot="-5400000">
            <a:off x="8025183" y="7671102"/>
            <a:ext cx="3429000" cy="557212"/>
          </a:xfrm>
          <a:custGeom>
            <a:avLst/>
            <a:gdLst/>
            <a:ahLst/>
            <a:cxnLst/>
            <a:rect r="r" b="b" t="t" l="l"/>
            <a:pathLst>
              <a:path h="557212" w="3429000">
                <a:moveTo>
                  <a:pt x="0" y="0"/>
                </a:moveTo>
                <a:lnTo>
                  <a:pt x="3429000" y="0"/>
                </a:lnTo>
                <a:lnTo>
                  <a:pt x="3429000" y="557213"/>
                </a:lnTo>
                <a:lnTo>
                  <a:pt x="0" y="557213"/>
                </a:lnTo>
                <a:lnTo>
                  <a:pt x="0" y="0"/>
                </a:lnTo>
                <a:close/>
              </a:path>
            </a:pathLst>
          </a:custGeom>
          <a:blipFill>
            <a:blip r:embed="rId4"/>
            <a:stretch>
              <a:fillRect l="0" t="0" r="0" b="0"/>
            </a:stretch>
          </a:blipFill>
        </p:spPr>
      </p:sp>
      <p:sp>
        <p:nvSpPr>
          <p:cNvPr name="Freeform 20" id="20"/>
          <p:cNvSpPr/>
          <p:nvPr/>
        </p:nvSpPr>
        <p:spPr>
          <a:xfrm flipH="false" flipV="false" rot="5400000">
            <a:off x="16268466" y="4365467"/>
            <a:ext cx="3429000" cy="557212"/>
          </a:xfrm>
          <a:custGeom>
            <a:avLst/>
            <a:gdLst/>
            <a:ahLst/>
            <a:cxnLst/>
            <a:rect r="r" b="b" t="t" l="l"/>
            <a:pathLst>
              <a:path h="557212" w="3429000">
                <a:moveTo>
                  <a:pt x="0" y="0"/>
                </a:moveTo>
                <a:lnTo>
                  <a:pt x="3429000" y="0"/>
                </a:lnTo>
                <a:lnTo>
                  <a:pt x="3429000" y="557212"/>
                </a:lnTo>
                <a:lnTo>
                  <a:pt x="0" y="557212"/>
                </a:lnTo>
                <a:lnTo>
                  <a:pt x="0" y="0"/>
                </a:lnTo>
                <a:close/>
              </a:path>
            </a:pathLst>
          </a:custGeom>
          <a:blipFill>
            <a:blip r:embed="rId4"/>
            <a:stretch>
              <a:fillRect l="0" t="0" r="0" b="0"/>
            </a:stretch>
          </a:blipFill>
        </p:spPr>
      </p:sp>
      <p:sp>
        <p:nvSpPr>
          <p:cNvPr name="TextBox 21" id="21"/>
          <p:cNvSpPr txBox="true"/>
          <p:nvPr/>
        </p:nvSpPr>
        <p:spPr>
          <a:xfrm rot="0">
            <a:off x="1028700" y="3076384"/>
            <a:ext cx="8214933" cy="1597676"/>
          </a:xfrm>
          <a:prstGeom prst="rect">
            <a:avLst/>
          </a:prstGeom>
        </p:spPr>
        <p:txBody>
          <a:bodyPr anchor="t" rtlCol="false" tIns="0" lIns="0" bIns="0" rIns="0">
            <a:spAutoFit/>
          </a:bodyPr>
          <a:lstStyle/>
          <a:p>
            <a:pPr>
              <a:lnSpc>
                <a:spcPts val="6439"/>
              </a:lnSpc>
            </a:pPr>
            <a:r>
              <a:rPr lang="en-US" sz="4599">
                <a:solidFill>
                  <a:srgbClr val="FFFFFF"/>
                </a:solidFill>
                <a:latin typeface="Georgia Pro Bold"/>
              </a:rPr>
              <a:t>IN BLOCKCHAIN LAND REGISTRY</a:t>
            </a:r>
          </a:p>
        </p:txBody>
      </p:sp>
      <p:sp>
        <p:nvSpPr>
          <p:cNvPr name="TextBox 22" id="22"/>
          <p:cNvSpPr txBox="true"/>
          <p:nvPr/>
        </p:nvSpPr>
        <p:spPr>
          <a:xfrm rot="0">
            <a:off x="1028700" y="2591675"/>
            <a:ext cx="7094241" cy="563880"/>
          </a:xfrm>
          <a:prstGeom prst="rect">
            <a:avLst/>
          </a:prstGeom>
        </p:spPr>
        <p:txBody>
          <a:bodyPr anchor="t" rtlCol="false" tIns="0" lIns="0" bIns="0" rIns="0">
            <a:spAutoFit/>
          </a:bodyPr>
          <a:lstStyle/>
          <a:p>
            <a:pPr>
              <a:lnSpc>
                <a:spcPts val="4620"/>
              </a:lnSpc>
            </a:pPr>
            <a:r>
              <a:rPr lang="en-US" sz="3300">
                <a:solidFill>
                  <a:srgbClr val="FFFFFF"/>
                </a:solidFill>
                <a:latin typeface="Georgia Pro"/>
              </a:rPr>
              <a:t>STAKEHOLDER ENGAGEMENT </a:t>
            </a:r>
          </a:p>
        </p:txBody>
      </p:sp>
      <p:sp>
        <p:nvSpPr>
          <p:cNvPr name="TextBox 23" id="23"/>
          <p:cNvSpPr txBox="true"/>
          <p:nvPr/>
        </p:nvSpPr>
        <p:spPr>
          <a:xfrm rot="0">
            <a:off x="647871" y="6323749"/>
            <a:ext cx="8496129" cy="1927225"/>
          </a:xfrm>
          <a:prstGeom prst="rect">
            <a:avLst/>
          </a:prstGeom>
        </p:spPr>
        <p:txBody>
          <a:bodyPr anchor="t" rtlCol="false" tIns="0" lIns="0" bIns="0" rIns="0">
            <a:spAutoFit/>
          </a:bodyPr>
          <a:lstStyle/>
          <a:p>
            <a:pPr>
              <a:lnSpc>
                <a:spcPts val="3919"/>
              </a:lnSpc>
            </a:pPr>
            <a:r>
              <a:rPr lang="en-US" sz="2799">
                <a:solidFill>
                  <a:srgbClr val="FFFFFF"/>
                </a:solidFill>
                <a:latin typeface="Futura Italics"/>
              </a:rPr>
              <a:t>"Collaborative efforts from all stakeholders are crucial for evolving our land registration system into a modern, efficient, and transparent platform."</a:t>
            </a:r>
          </a:p>
          <a:p>
            <a:pPr>
              <a:lnSpc>
                <a:spcPts val="3079"/>
              </a:lnSpc>
            </a:pPr>
          </a:p>
        </p:txBody>
      </p:sp>
      <p:sp>
        <p:nvSpPr>
          <p:cNvPr name="TextBox 24" id="24"/>
          <p:cNvSpPr txBox="true"/>
          <p:nvPr/>
        </p:nvSpPr>
        <p:spPr>
          <a:xfrm rot="0">
            <a:off x="9806332" y="570548"/>
            <a:ext cx="2779645" cy="2454275"/>
          </a:xfrm>
          <a:prstGeom prst="rect">
            <a:avLst/>
          </a:prstGeom>
        </p:spPr>
        <p:txBody>
          <a:bodyPr anchor="t" rtlCol="false" tIns="0" lIns="0" bIns="0" rIns="0">
            <a:spAutoFit/>
          </a:bodyPr>
          <a:lstStyle/>
          <a:p>
            <a:pPr>
              <a:lnSpc>
                <a:spcPts val="4899"/>
              </a:lnSpc>
            </a:pPr>
            <a:r>
              <a:rPr lang="en-US" sz="3499">
                <a:solidFill>
                  <a:srgbClr val="000000"/>
                </a:solidFill>
                <a:latin typeface="Georgia Pro"/>
              </a:rPr>
              <a:t>Government and Regulatory Bodies</a:t>
            </a:r>
          </a:p>
        </p:txBody>
      </p:sp>
      <p:sp>
        <p:nvSpPr>
          <p:cNvPr name="TextBox 25" id="25"/>
          <p:cNvSpPr txBox="true"/>
          <p:nvPr/>
        </p:nvSpPr>
        <p:spPr>
          <a:xfrm rot="0">
            <a:off x="15212651" y="4100279"/>
            <a:ext cx="2491350" cy="1216025"/>
          </a:xfrm>
          <a:prstGeom prst="rect">
            <a:avLst/>
          </a:prstGeom>
        </p:spPr>
        <p:txBody>
          <a:bodyPr anchor="t" rtlCol="false" tIns="0" lIns="0" bIns="0" rIns="0">
            <a:spAutoFit/>
          </a:bodyPr>
          <a:lstStyle/>
          <a:p>
            <a:pPr>
              <a:lnSpc>
                <a:spcPts val="4899"/>
              </a:lnSpc>
            </a:pPr>
            <a:r>
              <a:rPr lang="en-US" sz="3499">
                <a:solidFill>
                  <a:srgbClr val="000000"/>
                </a:solidFill>
                <a:latin typeface="Georgia Pro"/>
              </a:rPr>
              <a:t>Land Buyers and Sellers</a:t>
            </a:r>
          </a:p>
        </p:txBody>
      </p:sp>
      <p:sp>
        <p:nvSpPr>
          <p:cNvPr name="TextBox 26" id="26"/>
          <p:cNvSpPr txBox="true"/>
          <p:nvPr/>
        </p:nvSpPr>
        <p:spPr>
          <a:xfrm rot="0">
            <a:off x="13848994" y="561023"/>
            <a:ext cx="3806890" cy="1916430"/>
          </a:xfrm>
          <a:prstGeom prst="rect">
            <a:avLst/>
          </a:prstGeom>
        </p:spPr>
        <p:txBody>
          <a:bodyPr anchor="t" rtlCol="false" tIns="0" lIns="0" bIns="0" rIns="0">
            <a:spAutoFit/>
          </a:bodyPr>
          <a:lstStyle/>
          <a:p>
            <a:pPr marL="388622" indent="-194311" lvl="1">
              <a:lnSpc>
                <a:spcPts val="2520"/>
              </a:lnSpc>
              <a:buFont typeface="Arial"/>
              <a:buChar char="•"/>
            </a:pPr>
            <a:r>
              <a:rPr lang="en-US" sz="1800">
                <a:solidFill>
                  <a:srgbClr val="FFFFFF"/>
                </a:solidFill>
                <a:latin typeface="Futura Bold"/>
              </a:rPr>
              <a:t>Role:</a:t>
            </a:r>
            <a:r>
              <a:rPr lang="en-US" sz="1800">
                <a:solidFill>
                  <a:srgbClr val="FFFFFF"/>
                </a:solidFill>
                <a:latin typeface="Futura"/>
              </a:rPr>
              <a:t> Ensure legal compliance and integration with current land registry systems.</a:t>
            </a:r>
          </a:p>
          <a:p>
            <a:pPr marL="388622" indent="-194311" lvl="1">
              <a:lnSpc>
                <a:spcPts val="2520"/>
              </a:lnSpc>
              <a:buFont typeface="Arial"/>
              <a:buChar char="•"/>
            </a:pPr>
            <a:r>
              <a:rPr lang="en-US" sz="1800">
                <a:solidFill>
                  <a:srgbClr val="FFFFFF"/>
                </a:solidFill>
                <a:latin typeface="Futura Bold"/>
              </a:rPr>
              <a:t>Benefits:</a:t>
            </a:r>
            <a:r>
              <a:rPr lang="en-US" sz="1800">
                <a:solidFill>
                  <a:srgbClr val="FFFFFF"/>
                </a:solidFill>
                <a:latin typeface="Futura"/>
              </a:rPr>
              <a:t> Boosts transparency, reduces fraud, enhances public trust and regulatory oversight.</a:t>
            </a:r>
          </a:p>
        </p:txBody>
      </p:sp>
      <p:sp>
        <p:nvSpPr>
          <p:cNvPr name="TextBox 27" id="27"/>
          <p:cNvSpPr txBox="true"/>
          <p:nvPr/>
        </p:nvSpPr>
        <p:spPr>
          <a:xfrm rot="0">
            <a:off x="9461076" y="3794904"/>
            <a:ext cx="4078352" cy="2545080"/>
          </a:xfrm>
          <a:prstGeom prst="rect">
            <a:avLst/>
          </a:prstGeom>
        </p:spPr>
        <p:txBody>
          <a:bodyPr anchor="t" rtlCol="false" tIns="0" lIns="0" bIns="0" rIns="0">
            <a:spAutoFit/>
          </a:bodyPr>
          <a:lstStyle/>
          <a:p>
            <a:pPr marL="388622" indent="-194311" lvl="1">
              <a:lnSpc>
                <a:spcPts val="2520"/>
              </a:lnSpc>
              <a:buFont typeface="Arial"/>
              <a:buChar char="•"/>
            </a:pPr>
            <a:r>
              <a:rPr lang="en-US" sz="1800">
                <a:solidFill>
                  <a:srgbClr val="FFFFFF"/>
                </a:solidFill>
                <a:latin typeface="Futura Bold"/>
              </a:rPr>
              <a:t>Role: </a:t>
            </a:r>
            <a:r>
              <a:rPr lang="en-US" sz="1800">
                <a:solidFill>
                  <a:srgbClr val="FFFFFF"/>
                </a:solidFill>
                <a:latin typeface="Futura"/>
              </a:rPr>
              <a:t>Active participants in using the platform for transactions and registrations.</a:t>
            </a:r>
          </a:p>
          <a:p>
            <a:pPr marL="388622" indent="-194311" lvl="1">
              <a:lnSpc>
                <a:spcPts val="2520"/>
              </a:lnSpc>
              <a:buFont typeface="Arial"/>
              <a:buChar char="•"/>
            </a:pPr>
            <a:r>
              <a:rPr lang="en-US" sz="1800">
                <a:solidFill>
                  <a:srgbClr val="FFFFFF"/>
                </a:solidFill>
                <a:latin typeface="Futura Bold"/>
              </a:rPr>
              <a:t>Benefits: </a:t>
            </a:r>
            <a:r>
              <a:rPr lang="en-US" sz="1800">
                <a:solidFill>
                  <a:srgbClr val="FFFFFF"/>
                </a:solidFill>
                <a:latin typeface="Futura"/>
              </a:rPr>
              <a:t>Streamlined processes, reduced transaction times, and lower costs. Improved access to verified property information.</a:t>
            </a:r>
          </a:p>
          <a:p>
            <a:pPr>
              <a:lnSpc>
                <a:spcPts val="2520"/>
              </a:lnSpc>
            </a:pPr>
          </a:p>
        </p:txBody>
      </p:sp>
      <p:sp>
        <p:nvSpPr>
          <p:cNvPr name="TextBox 28" id="28"/>
          <p:cNvSpPr txBox="true"/>
          <p:nvPr/>
        </p:nvSpPr>
        <p:spPr>
          <a:xfrm rot="0">
            <a:off x="13858685" y="6842370"/>
            <a:ext cx="4075805" cy="2545080"/>
          </a:xfrm>
          <a:prstGeom prst="rect">
            <a:avLst/>
          </a:prstGeom>
        </p:spPr>
        <p:txBody>
          <a:bodyPr anchor="t" rtlCol="false" tIns="0" lIns="0" bIns="0" rIns="0">
            <a:spAutoFit/>
          </a:bodyPr>
          <a:lstStyle/>
          <a:p>
            <a:pPr marL="388622" indent="-194311" lvl="1">
              <a:lnSpc>
                <a:spcPts val="2520"/>
              </a:lnSpc>
              <a:buFont typeface="Arial"/>
              <a:buChar char="•"/>
            </a:pPr>
            <a:r>
              <a:rPr lang="en-US" sz="1800">
                <a:solidFill>
                  <a:srgbClr val="FFFFFF"/>
                </a:solidFill>
                <a:latin typeface="Futura Bold"/>
              </a:rPr>
              <a:t>Role: </a:t>
            </a:r>
            <a:r>
              <a:rPr lang="en-US" sz="1800">
                <a:solidFill>
                  <a:srgbClr val="FFFFFF"/>
                </a:solidFill>
                <a:latin typeface="Futura"/>
              </a:rPr>
              <a:t>Design, develop, and maintain the blockchain system, ensuring it meets functional and security standards.</a:t>
            </a:r>
          </a:p>
          <a:p>
            <a:pPr marL="388622" indent="-194311" lvl="1">
              <a:lnSpc>
                <a:spcPts val="2520"/>
              </a:lnSpc>
              <a:buFont typeface="Arial"/>
              <a:buChar char="•"/>
            </a:pPr>
            <a:r>
              <a:rPr lang="en-US" sz="1800">
                <a:solidFill>
                  <a:srgbClr val="FFFFFF"/>
                </a:solidFill>
                <a:latin typeface="Futura Bold"/>
              </a:rPr>
              <a:t>Benefits:</a:t>
            </a:r>
            <a:r>
              <a:rPr lang="en-US" sz="1800">
                <a:solidFill>
                  <a:srgbClr val="FFFFFF"/>
                </a:solidFill>
                <a:latin typeface="Futura"/>
              </a:rPr>
              <a:t> Opportunity for innovation and leadership in blockchain applications for real estate.</a:t>
            </a:r>
          </a:p>
          <a:p>
            <a:pPr>
              <a:lnSpc>
                <a:spcPts val="2520"/>
              </a:lnSpc>
            </a:pPr>
          </a:p>
        </p:txBody>
      </p:sp>
      <p:sp>
        <p:nvSpPr>
          <p:cNvPr name="TextBox 29" id="29"/>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31</a:t>
            </a:r>
          </a:p>
        </p:txBody>
      </p:sp>
      <p:grpSp>
        <p:nvGrpSpPr>
          <p:cNvPr name="Group 30" id="30"/>
          <p:cNvGrpSpPr/>
          <p:nvPr/>
        </p:nvGrpSpPr>
        <p:grpSpPr>
          <a:xfrm rot="0">
            <a:off x="0" y="9307895"/>
            <a:ext cx="18288000" cy="979105"/>
            <a:chOff x="0" y="0"/>
            <a:chExt cx="4816593" cy="257871"/>
          </a:xfrm>
        </p:grpSpPr>
        <p:sp>
          <p:nvSpPr>
            <p:cNvPr name="Freeform 31" id="31"/>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32" id="32"/>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34" id="34"/>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35" id="35"/>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36" id="36"/>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37" id="37"/>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38" id="38"/>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LIVE DEMO</a:t>
            </a:r>
          </a:p>
        </p:txBody>
      </p:sp>
      <p:sp>
        <p:nvSpPr>
          <p:cNvPr name="TextBox 39" id="39"/>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40" id="40"/>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CONSIDERATIONS</a:t>
            </a:r>
          </a:p>
        </p:txBody>
      </p:sp>
      <p:sp>
        <p:nvSpPr>
          <p:cNvPr name="TextBox 41" id="41"/>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42" id="42"/>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43" id="43"/>
          <p:cNvSpPr/>
          <p:nvPr/>
        </p:nvSpPr>
        <p:spPr>
          <a:xfrm>
            <a:off x="9295731" y="9759347"/>
            <a:ext cx="454199" cy="0"/>
          </a:xfrm>
          <a:prstGeom prst="line">
            <a:avLst/>
          </a:prstGeom>
          <a:ln cap="flat" w="38100">
            <a:solidFill>
              <a:srgbClr val="FFFFFF"/>
            </a:solidFill>
            <a:prstDash val="solid"/>
            <a:headEnd type="none" len="sm" w="sm"/>
            <a:tailEnd type="arrow" len="sm" w="med"/>
          </a:ln>
        </p:spPr>
      </p:sp>
      <p:sp>
        <p:nvSpPr>
          <p:cNvPr name="AutoShape 44" id="44"/>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45" id="45"/>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19652" y="0"/>
            <a:ext cx="18507652" cy="3116053"/>
            <a:chOff x="0" y="0"/>
            <a:chExt cx="4874443" cy="820689"/>
          </a:xfrm>
        </p:grpSpPr>
        <p:sp>
          <p:nvSpPr>
            <p:cNvPr name="Freeform 3" id="3"/>
            <p:cNvSpPr/>
            <p:nvPr/>
          </p:nvSpPr>
          <p:spPr>
            <a:xfrm flipH="false" flipV="false" rot="0">
              <a:off x="0" y="0"/>
              <a:ext cx="4874443" cy="820689"/>
            </a:xfrm>
            <a:custGeom>
              <a:avLst/>
              <a:gdLst/>
              <a:ahLst/>
              <a:cxnLst/>
              <a:rect r="r" b="b" t="t" l="l"/>
              <a:pathLst>
                <a:path h="820689" w="4874443">
                  <a:moveTo>
                    <a:pt x="0" y="0"/>
                  </a:moveTo>
                  <a:lnTo>
                    <a:pt x="4874443" y="0"/>
                  </a:lnTo>
                  <a:lnTo>
                    <a:pt x="4874443" y="820689"/>
                  </a:lnTo>
                  <a:lnTo>
                    <a:pt x="0" y="820689"/>
                  </a:lnTo>
                  <a:close/>
                </a:path>
              </a:pathLst>
            </a:custGeom>
            <a:solidFill>
              <a:srgbClr val="F4A633"/>
            </a:solidFill>
          </p:spPr>
        </p:sp>
        <p:sp>
          <p:nvSpPr>
            <p:cNvPr name="TextBox 4" id="4"/>
            <p:cNvSpPr txBox="true"/>
            <p:nvPr/>
          </p:nvSpPr>
          <p:spPr>
            <a:xfrm>
              <a:off x="0" y="-38100"/>
              <a:ext cx="4874443" cy="858789"/>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21419" y="1453251"/>
            <a:ext cx="8328774" cy="863616"/>
          </a:xfrm>
          <a:prstGeom prst="rect">
            <a:avLst/>
          </a:prstGeom>
        </p:spPr>
        <p:txBody>
          <a:bodyPr anchor="t" rtlCol="false" tIns="0" lIns="0" bIns="0" rIns="0">
            <a:spAutoFit/>
          </a:bodyPr>
          <a:lstStyle/>
          <a:p>
            <a:pPr>
              <a:lnSpc>
                <a:spcPts val="6999"/>
              </a:lnSpc>
            </a:pPr>
            <a:r>
              <a:rPr lang="en-US" sz="4999">
                <a:solidFill>
                  <a:srgbClr val="000000"/>
                </a:solidFill>
                <a:latin typeface="Georgia Pro Bold"/>
              </a:rPr>
              <a:t>IN LAND REGISTRY</a:t>
            </a:r>
          </a:p>
        </p:txBody>
      </p:sp>
      <p:sp>
        <p:nvSpPr>
          <p:cNvPr name="TextBox 6" id="6"/>
          <p:cNvSpPr txBox="true"/>
          <p:nvPr/>
        </p:nvSpPr>
        <p:spPr>
          <a:xfrm rot="0">
            <a:off x="398571" y="682361"/>
            <a:ext cx="10446562" cy="580390"/>
          </a:xfrm>
          <a:prstGeom prst="rect">
            <a:avLst/>
          </a:prstGeom>
        </p:spPr>
        <p:txBody>
          <a:bodyPr anchor="t" rtlCol="false" tIns="0" lIns="0" bIns="0" rIns="0">
            <a:spAutoFit/>
          </a:bodyPr>
          <a:lstStyle/>
          <a:p>
            <a:pPr>
              <a:lnSpc>
                <a:spcPts val="4759"/>
              </a:lnSpc>
            </a:pPr>
            <a:r>
              <a:rPr lang="en-US" sz="3399">
                <a:solidFill>
                  <a:srgbClr val="000000"/>
                </a:solidFill>
                <a:latin typeface="Georgia Pro"/>
              </a:rPr>
              <a:t>DECENTRALISED VS CENTRALISED SYSTEMS</a:t>
            </a:r>
          </a:p>
        </p:txBody>
      </p:sp>
      <p:grpSp>
        <p:nvGrpSpPr>
          <p:cNvPr name="Group 7" id="7"/>
          <p:cNvGrpSpPr/>
          <p:nvPr/>
        </p:nvGrpSpPr>
        <p:grpSpPr>
          <a:xfrm rot="0">
            <a:off x="10340929" y="-119682"/>
            <a:ext cx="8083851" cy="3235735"/>
            <a:chOff x="0" y="0"/>
            <a:chExt cx="10778468" cy="4314313"/>
          </a:xfrm>
        </p:grpSpPr>
        <p:pic>
          <p:nvPicPr>
            <p:cNvPr name="Picture 8" id="8"/>
            <p:cNvPicPr>
              <a:picLocks noChangeAspect="true"/>
            </p:cNvPicPr>
            <p:nvPr/>
          </p:nvPicPr>
          <p:blipFill>
            <a:blip r:embed="rId2"/>
            <a:srcRect l="0" t="23315" r="0" b="23315"/>
            <a:stretch>
              <a:fillRect/>
            </a:stretch>
          </p:blipFill>
          <p:spPr>
            <a:xfrm flipH="false" flipV="false">
              <a:off x="0" y="0"/>
              <a:ext cx="10778468" cy="4314313"/>
            </a:xfrm>
            <a:prstGeom prst="rect">
              <a:avLst/>
            </a:prstGeom>
          </p:spPr>
        </p:pic>
      </p:grpSp>
      <p:grpSp>
        <p:nvGrpSpPr>
          <p:cNvPr name="Group 9" id="9"/>
          <p:cNvGrpSpPr/>
          <p:nvPr/>
        </p:nvGrpSpPr>
        <p:grpSpPr>
          <a:xfrm rot="0">
            <a:off x="1028700" y="3233581"/>
            <a:ext cx="4956989" cy="697974"/>
            <a:chOff x="0" y="0"/>
            <a:chExt cx="2886238" cy="406400"/>
          </a:xfrm>
        </p:grpSpPr>
        <p:sp>
          <p:nvSpPr>
            <p:cNvPr name="Freeform 10" id="10"/>
            <p:cNvSpPr/>
            <p:nvPr/>
          </p:nvSpPr>
          <p:spPr>
            <a:xfrm flipH="false" flipV="false" rot="0">
              <a:off x="0" y="0"/>
              <a:ext cx="2886238" cy="406400"/>
            </a:xfrm>
            <a:custGeom>
              <a:avLst/>
              <a:gdLst/>
              <a:ahLst/>
              <a:cxnLst/>
              <a:rect r="r" b="b" t="t" l="l"/>
              <a:pathLst>
                <a:path h="406400" w="2886238">
                  <a:moveTo>
                    <a:pt x="2683038" y="0"/>
                  </a:moveTo>
                  <a:cubicBezTo>
                    <a:pt x="2795262" y="0"/>
                    <a:pt x="2886238" y="90976"/>
                    <a:pt x="2886238" y="203200"/>
                  </a:cubicBezTo>
                  <a:cubicBezTo>
                    <a:pt x="2886238" y="315424"/>
                    <a:pt x="2795262" y="406400"/>
                    <a:pt x="268303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4A633"/>
              </a:solidFill>
              <a:prstDash val="solid"/>
              <a:miter/>
            </a:ln>
          </p:spPr>
        </p:sp>
        <p:sp>
          <p:nvSpPr>
            <p:cNvPr name="TextBox 11" id="11"/>
            <p:cNvSpPr txBox="true"/>
            <p:nvPr/>
          </p:nvSpPr>
          <p:spPr>
            <a:xfrm>
              <a:off x="0" y="-38100"/>
              <a:ext cx="2886238" cy="444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158736" y="3260555"/>
            <a:ext cx="5566247" cy="697974"/>
            <a:chOff x="0" y="0"/>
            <a:chExt cx="3240982" cy="406400"/>
          </a:xfrm>
        </p:grpSpPr>
        <p:sp>
          <p:nvSpPr>
            <p:cNvPr name="Freeform 13" id="13"/>
            <p:cNvSpPr/>
            <p:nvPr/>
          </p:nvSpPr>
          <p:spPr>
            <a:xfrm flipH="false" flipV="false" rot="0">
              <a:off x="0" y="0"/>
              <a:ext cx="3240982" cy="406400"/>
            </a:xfrm>
            <a:custGeom>
              <a:avLst/>
              <a:gdLst/>
              <a:ahLst/>
              <a:cxnLst/>
              <a:rect r="r" b="b" t="t" l="l"/>
              <a:pathLst>
                <a:path h="406400" w="3240982">
                  <a:moveTo>
                    <a:pt x="3037782" y="0"/>
                  </a:moveTo>
                  <a:cubicBezTo>
                    <a:pt x="3150006" y="0"/>
                    <a:pt x="3240982" y="90976"/>
                    <a:pt x="3240982" y="203200"/>
                  </a:cubicBezTo>
                  <a:cubicBezTo>
                    <a:pt x="3240982" y="315424"/>
                    <a:pt x="3150006" y="406400"/>
                    <a:pt x="303778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4A633"/>
              </a:solidFill>
              <a:prstDash val="solid"/>
              <a:miter/>
            </a:ln>
          </p:spPr>
        </p:sp>
        <p:sp>
          <p:nvSpPr>
            <p:cNvPr name="TextBox 14" id="14"/>
            <p:cNvSpPr txBox="true"/>
            <p:nvPr/>
          </p:nvSpPr>
          <p:spPr>
            <a:xfrm>
              <a:off x="0" y="-38100"/>
              <a:ext cx="3240982" cy="444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947656" y="3363544"/>
            <a:ext cx="3897044" cy="436056"/>
          </a:xfrm>
          <a:prstGeom prst="rect">
            <a:avLst/>
          </a:prstGeom>
        </p:spPr>
        <p:txBody>
          <a:bodyPr anchor="t" rtlCol="false" tIns="0" lIns="0" bIns="0" rIns="0">
            <a:spAutoFit/>
          </a:bodyPr>
          <a:lstStyle/>
          <a:p>
            <a:pPr>
              <a:lnSpc>
                <a:spcPts val="3265"/>
              </a:lnSpc>
            </a:pPr>
            <a:r>
              <a:rPr lang="en-US" sz="2332">
                <a:solidFill>
                  <a:srgbClr val="FFFFFF"/>
                </a:solidFill>
                <a:latin typeface="Futura Bold"/>
              </a:rPr>
              <a:t>Centralized Systems</a:t>
            </a:r>
          </a:p>
        </p:txBody>
      </p:sp>
      <p:sp>
        <p:nvSpPr>
          <p:cNvPr name="TextBox 16" id="16"/>
          <p:cNvSpPr txBox="true"/>
          <p:nvPr/>
        </p:nvSpPr>
        <p:spPr>
          <a:xfrm rot="0">
            <a:off x="11031217" y="3347938"/>
            <a:ext cx="4693766" cy="436056"/>
          </a:xfrm>
          <a:prstGeom prst="rect">
            <a:avLst/>
          </a:prstGeom>
        </p:spPr>
        <p:txBody>
          <a:bodyPr anchor="t" rtlCol="false" tIns="0" lIns="0" bIns="0" rIns="0">
            <a:spAutoFit/>
          </a:bodyPr>
          <a:lstStyle/>
          <a:p>
            <a:pPr>
              <a:lnSpc>
                <a:spcPts val="3265"/>
              </a:lnSpc>
            </a:pPr>
            <a:r>
              <a:rPr lang="en-US" sz="2332">
                <a:solidFill>
                  <a:srgbClr val="FFFFFF"/>
                </a:solidFill>
                <a:latin typeface="Futura Bold"/>
              </a:rPr>
              <a:t>Decentralized Systems (Blockchain)</a:t>
            </a:r>
          </a:p>
        </p:txBody>
      </p:sp>
      <p:sp>
        <p:nvSpPr>
          <p:cNvPr name="TextBox 17" id="17"/>
          <p:cNvSpPr txBox="true"/>
          <p:nvPr/>
        </p:nvSpPr>
        <p:spPr>
          <a:xfrm rot="0">
            <a:off x="1028700" y="3853755"/>
            <a:ext cx="6821658" cy="5525135"/>
          </a:xfrm>
          <a:prstGeom prst="rect">
            <a:avLst/>
          </a:prstGeom>
        </p:spPr>
        <p:txBody>
          <a:bodyPr anchor="t" rtlCol="false" tIns="0" lIns="0" bIns="0" rIns="0">
            <a:spAutoFit/>
          </a:bodyPr>
          <a:lstStyle/>
          <a:p>
            <a:pPr>
              <a:lnSpc>
                <a:spcPts val="3639"/>
              </a:lnSpc>
            </a:pPr>
          </a:p>
          <a:p>
            <a:pPr>
              <a:lnSpc>
                <a:spcPts val="3639"/>
              </a:lnSpc>
            </a:pPr>
          </a:p>
          <a:p>
            <a:pPr>
              <a:lnSpc>
                <a:spcPts val="3639"/>
              </a:lnSpc>
            </a:pPr>
            <a:r>
              <a:rPr lang="en-US" sz="2599">
                <a:solidFill>
                  <a:srgbClr val="FFFFFF"/>
                </a:solidFill>
                <a:latin typeface="Futura Bold"/>
              </a:rPr>
              <a:t>Pros:</a:t>
            </a:r>
          </a:p>
          <a:p>
            <a:pPr marL="561337" indent="-280669" lvl="1">
              <a:lnSpc>
                <a:spcPts val="3639"/>
              </a:lnSpc>
              <a:buFont typeface="Arial"/>
              <a:buChar char="•"/>
            </a:pPr>
            <a:r>
              <a:rPr lang="en-US" sz="2599">
                <a:solidFill>
                  <a:srgbClr val="FFFFFF"/>
                </a:solidFill>
                <a:latin typeface="Futura"/>
              </a:rPr>
              <a:t>Central control and oversight.</a:t>
            </a:r>
          </a:p>
          <a:p>
            <a:pPr marL="561337" indent="-280669" lvl="1">
              <a:lnSpc>
                <a:spcPts val="3639"/>
              </a:lnSpc>
              <a:buFont typeface="Arial"/>
              <a:buChar char="•"/>
            </a:pPr>
            <a:r>
              <a:rPr lang="en-US" sz="2599">
                <a:solidFill>
                  <a:srgbClr val="FFFFFF"/>
                </a:solidFill>
                <a:latin typeface="Futura"/>
              </a:rPr>
              <a:t>Simplified governance structure.</a:t>
            </a:r>
          </a:p>
          <a:p>
            <a:pPr>
              <a:lnSpc>
                <a:spcPts val="3639"/>
              </a:lnSpc>
            </a:pPr>
          </a:p>
          <a:p>
            <a:pPr>
              <a:lnSpc>
                <a:spcPts val="3639"/>
              </a:lnSpc>
            </a:pPr>
          </a:p>
          <a:p>
            <a:pPr>
              <a:lnSpc>
                <a:spcPts val="3639"/>
              </a:lnSpc>
            </a:pPr>
            <a:r>
              <a:rPr lang="en-US" sz="2599">
                <a:solidFill>
                  <a:srgbClr val="FFFFFF"/>
                </a:solidFill>
                <a:latin typeface="Futura Bold"/>
              </a:rPr>
              <a:t>Cons:</a:t>
            </a:r>
          </a:p>
          <a:p>
            <a:pPr marL="561337" indent="-280669" lvl="1">
              <a:lnSpc>
                <a:spcPts val="3639"/>
              </a:lnSpc>
              <a:buFont typeface="Arial"/>
              <a:buChar char="•"/>
            </a:pPr>
            <a:r>
              <a:rPr lang="en-US" sz="2599">
                <a:solidFill>
                  <a:srgbClr val="FFFFFF"/>
                </a:solidFill>
                <a:latin typeface="Futura"/>
              </a:rPr>
              <a:t>Higher risk of fraud and data tampering.</a:t>
            </a:r>
          </a:p>
          <a:p>
            <a:pPr marL="561337" indent="-280669" lvl="1">
              <a:lnSpc>
                <a:spcPts val="3639"/>
              </a:lnSpc>
              <a:buFont typeface="Arial"/>
              <a:buChar char="•"/>
            </a:pPr>
            <a:r>
              <a:rPr lang="en-US" sz="2599">
                <a:solidFill>
                  <a:srgbClr val="FFFFFF"/>
                </a:solidFill>
                <a:latin typeface="Futura"/>
              </a:rPr>
              <a:t>Single point of failure can lead to system-wide disruptions.</a:t>
            </a:r>
          </a:p>
          <a:p>
            <a:pPr>
              <a:lnSpc>
                <a:spcPts val="3639"/>
              </a:lnSpc>
            </a:pPr>
          </a:p>
        </p:txBody>
      </p:sp>
      <p:sp>
        <p:nvSpPr>
          <p:cNvPr name="TextBox 18" id="18"/>
          <p:cNvSpPr txBox="true"/>
          <p:nvPr/>
        </p:nvSpPr>
        <p:spPr>
          <a:xfrm rot="0">
            <a:off x="10158736" y="3826780"/>
            <a:ext cx="7594947" cy="5525135"/>
          </a:xfrm>
          <a:prstGeom prst="rect">
            <a:avLst/>
          </a:prstGeom>
        </p:spPr>
        <p:txBody>
          <a:bodyPr anchor="t" rtlCol="false" tIns="0" lIns="0" bIns="0" rIns="0">
            <a:spAutoFit/>
          </a:bodyPr>
          <a:lstStyle/>
          <a:p>
            <a:pPr>
              <a:lnSpc>
                <a:spcPts val="3639"/>
              </a:lnSpc>
            </a:pPr>
          </a:p>
          <a:p>
            <a:pPr>
              <a:lnSpc>
                <a:spcPts val="3639"/>
              </a:lnSpc>
            </a:pPr>
          </a:p>
          <a:p>
            <a:pPr>
              <a:lnSpc>
                <a:spcPts val="3639"/>
              </a:lnSpc>
            </a:pPr>
            <a:r>
              <a:rPr lang="en-US" sz="2599">
                <a:solidFill>
                  <a:srgbClr val="FFFFFF"/>
                </a:solidFill>
                <a:latin typeface="Futura Bold"/>
              </a:rPr>
              <a:t>Pros:</a:t>
            </a:r>
          </a:p>
          <a:p>
            <a:pPr marL="561337" indent="-280669" lvl="1">
              <a:lnSpc>
                <a:spcPts val="3639"/>
              </a:lnSpc>
              <a:buFont typeface="Arial"/>
              <a:buChar char="•"/>
            </a:pPr>
            <a:r>
              <a:rPr lang="en-US" sz="2599">
                <a:solidFill>
                  <a:srgbClr val="FFFFFF"/>
                </a:solidFill>
                <a:latin typeface="Futura"/>
              </a:rPr>
              <a:t>Improved security </a:t>
            </a:r>
          </a:p>
          <a:p>
            <a:pPr marL="561337" indent="-280669" lvl="1">
              <a:lnSpc>
                <a:spcPts val="3639"/>
              </a:lnSpc>
              <a:buFont typeface="Arial"/>
              <a:buChar char="•"/>
            </a:pPr>
            <a:r>
              <a:rPr lang="en-US" sz="2599">
                <a:solidFill>
                  <a:srgbClr val="FFFFFF"/>
                </a:solidFill>
                <a:latin typeface="Futura"/>
              </a:rPr>
              <a:t>Greater transparency and reduced fraud risk.</a:t>
            </a:r>
          </a:p>
          <a:p>
            <a:pPr marL="561337" indent="-280669" lvl="1">
              <a:lnSpc>
                <a:spcPts val="3639"/>
              </a:lnSpc>
              <a:buFont typeface="Arial"/>
              <a:buChar char="•"/>
            </a:pPr>
            <a:r>
              <a:rPr lang="en-US" sz="2599">
                <a:solidFill>
                  <a:srgbClr val="FFFFFF"/>
                </a:solidFill>
                <a:latin typeface="Futura"/>
              </a:rPr>
              <a:t>Quicker transactions by removing intermediaries.</a:t>
            </a:r>
          </a:p>
          <a:p>
            <a:pPr>
              <a:lnSpc>
                <a:spcPts val="3639"/>
              </a:lnSpc>
            </a:pPr>
          </a:p>
          <a:p>
            <a:pPr>
              <a:lnSpc>
                <a:spcPts val="3639"/>
              </a:lnSpc>
            </a:pPr>
            <a:r>
              <a:rPr lang="en-US" sz="2599">
                <a:solidFill>
                  <a:srgbClr val="FFFFFF"/>
                </a:solidFill>
                <a:latin typeface="Futura Bold"/>
              </a:rPr>
              <a:t>Cons:</a:t>
            </a:r>
          </a:p>
          <a:p>
            <a:pPr marL="561337" indent="-280669" lvl="1">
              <a:lnSpc>
                <a:spcPts val="3639"/>
              </a:lnSpc>
              <a:buFont typeface="Arial"/>
              <a:buChar char="•"/>
            </a:pPr>
            <a:r>
              <a:rPr lang="en-US" sz="2599">
                <a:solidFill>
                  <a:srgbClr val="FFFFFF"/>
                </a:solidFill>
                <a:latin typeface="Futura"/>
              </a:rPr>
              <a:t>Requires more technical infrastructure and understanding.</a:t>
            </a:r>
          </a:p>
          <a:p>
            <a:pPr marL="561337" indent="-280669" lvl="1">
              <a:lnSpc>
                <a:spcPts val="3639"/>
              </a:lnSpc>
              <a:buFont typeface="Arial"/>
              <a:buChar char="•"/>
            </a:pPr>
            <a:r>
              <a:rPr lang="en-US" sz="2599">
                <a:solidFill>
                  <a:srgbClr val="FFFFFF"/>
                </a:solidFill>
                <a:latin typeface="Futura"/>
              </a:rPr>
              <a:t>Potential scalability issues as the network grows.</a:t>
            </a:r>
          </a:p>
          <a:p>
            <a:pPr>
              <a:lnSpc>
                <a:spcPts val="3639"/>
              </a:lnSpc>
            </a:pPr>
          </a:p>
        </p:txBody>
      </p:sp>
      <p:sp>
        <p:nvSpPr>
          <p:cNvPr name="Freeform 19" id="19"/>
          <p:cNvSpPr/>
          <p:nvPr/>
        </p:nvSpPr>
        <p:spPr>
          <a:xfrm flipH="false" flipV="false" rot="5400000">
            <a:off x="1382513" y="3410257"/>
            <a:ext cx="266597" cy="398571"/>
          </a:xfrm>
          <a:custGeom>
            <a:avLst/>
            <a:gdLst/>
            <a:ahLst/>
            <a:cxnLst/>
            <a:rect r="r" b="b" t="t" l="l"/>
            <a:pathLst>
              <a:path h="398571" w="266597">
                <a:moveTo>
                  <a:pt x="0" y="0"/>
                </a:moveTo>
                <a:lnTo>
                  <a:pt x="266597" y="0"/>
                </a:lnTo>
                <a:lnTo>
                  <a:pt x="266597" y="398571"/>
                </a:lnTo>
                <a:lnTo>
                  <a:pt x="0" y="3985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5400000">
            <a:off x="10512549" y="3425863"/>
            <a:ext cx="266597" cy="398571"/>
          </a:xfrm>
          <a:custGeom>
            <a:avLst/>
            <a:gdLst/>
            <a:ahLst/>
            <a:cxnLst/>
            <a:rect r="r" b="b" t="t" l="l"/>
            <a:pathLst>
              <a:path h="398571" w="266597">
                <a:moveTo>
                  <a:pt x="0" y="0"/>
                </a:moveTo>
                <a:lnTo>
                  <a:pt x="266597" y="0"/>
                </a:lnTo>
                <a:lnTo>
                  <a:pt x="266597" y="398572"/>
                </a:lnTo>
                <a:lnTo>
                  <a:pt x="0" y="3985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32</a:t>
            </a:r>
          </a:p>
        </p:txBody>
      </p:sp>
      <p:grpSp>
        <p:nvGrpSpPr>
          <p:cNvPr name="Group 22" id="22"/>
          <p:cNvGrpSpPr/>
          <p:nvPr/>
        </p:nvGrpSpPr>
        <p:grpSpPr>
          <a:xfrm rot="0">
            <a:off x="0" y="9307895"/>
            <a:ext cx="18288000" cy="979105"/>
            <a:chOff x="0" y="0"/>
            <a:chExt cx="4816593" cy="257871"/>
          </a:xfrm>
        </p:grpSpPr>
        <p:sp>
          <p:nvSpPr>
            <p:cNvPr name="Freeform 23" id="23"/>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24" id="24"/>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26" id="26"/>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27" id="27"/>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28" id="28"/>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29" id="29"/>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30" id="30"/>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LIVE DEMO</a:t>
            </a:r>
          </a:p>
        </p:txBody>
      </p:sp>
      <p:sp>
        <p:nvSpPr>
          <p:cNvPr name="TextBox 31" id="31"/>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32" id="32"/>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CONSIDERATIONS</a:t>
            </a:r>
          </a:p>
        </p:txBody>
      </p:sp>
      <p:sp>
        <p:nvSpPr>
          <p:cNvPr name="TextBox 33" id="33"/>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34" id="34"/>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35" id="35"/>
          <p:cNvSpPr/>
          <p:nvPr/>
        </p:nvSpPr>
        <p:spPr>
          <a:xfrm>
            <a:off x="9295731" y="9759347"/>
            <a:ext cx="454199" cy="0"/>
          </a:xfrm>
          <a:prstGeom prst="line">
            <a:avLst/>
          </a:prstGeom>
          <a:ln cap="flat" w="38100">
            <a:solidFill>
              <a:srgbClr val="FFFFFF"/>
            </a:solidFill>
            <a:prstDash val="solid"/>
            <a:headEnd type="none" len="sm" w="sm"/>
            <a:tailEnd type="arrow" len="sm" w="med"/>
          </a:ln>
        </p:spPr>
      </p:sp>
      <p:sp>
        <p:nvSpPr>
          <p:cNvPr name="AutoShape 36" id="36"/>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37" id="37"/>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227781" y="457843"/>
            <a:ext cx="13428684" cy="1644704"/>
            <a:chOff x="0" y="0"/>
            <a:chExt cx="1974903" cy="241880"/>
          </a:xfrm>
        </p:grpSpPr>
        <p:sp>
          <p:nvSpPr>
            <p:cNvPr name="Freeform 3" id="3"/>
            <p:cNvSpPr/>
            <p:nvPr/>
          </p:nvSpPr>
          <p:spPr>
            <a:xfrm flipH="false" flipV="false" rot="0">
              <a:off x="0" y="0"/>
              <a:ext cx="1974903" cy="241880"/>
            </a:xfrm>
            <a:custGeom>
              <a:avLst/>
              <a:gdLst/>
              <a:ahLst/>
              <a:cxnLst/>
              <a:rect r="r" b="b" t="t" l="l"/>
              <a:pathLst>
                <a:path h="241880" w="1974903">
                  <a:moveTo>
                    <a:pt x="1771703" y="0"/>
                  </a:moveTo>
                  <a:cubicBezTo>
                    <a:pt x="1883927" y="0"/>
                    <a:pt x="1974903" y="54147"/>
                    <a:pt x="1974903" y="120940"/>
                  </a:cubicBezTo>
                  <a:cubicBezTo>
                    <a:pt x="1974903" y="187733"/>
                    <a:pt x="1883927" y="241880"/>
                    <a:pt x="1771703"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4" id="4"/>
            <p:cNvSpPr txBox="true"/>
            <p:nvPr/>
          </p:nvSpPr>
          <p:spPr>
            <a:xfrm>
              <a:off x="0" y="-38100"/>
              <a:ext cx="1974903" cy="27998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38226" y="653374"/>
            <a:ext cx="18098711"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REAL WORLD IMPLICATIONS</a:t>
            </a:r>
          </a:p>
        </p:txBody>
      </p:sp>
      <p:grpSp>
        <p:nvGrpSpPr>
          <p:cNvPr name="Group 6" id="6"/>
          <p:cNvGrpSpPr/>
          <p:nvPr/>
        </p:nvGrpSpPr>
        <p:grpSpPr>
          <a:xfrm rot="0">
            <a:off x="13493438" y="-979105"/>
            <a:ext cx="11196211" cy="10287000"/>
            <a:chOff x="0" y="0"/>
            <a:chExt cx="14928281" cy="13716000"/>
          </a:xfrm>
        </p:grpSpPr>
        <p:pic>
          <p:nvPicPr>
            <p:cNvPr name="Picture 7" id="7"/>
            <p:cNvPicPr>
              <a:picLocks noChangeAspect="true"/>
            </p:cNvPicPr>
            <p:nvPr/>
          </p:nvPicPr>
          <p:blipFill>
            <a:blip r:embed="rId2"/>
            <a:srcRect l="0" t="19392" r="0" b="19392"/>
            <a:stretch>
              <a:fillRect/>
            </a:stretch>
          </p:blipFill>
          <p:spPr>
            <a:xfrm flipH="false" flipV="false">
              <a:off x="0" y="0"/>
              <a:ext cx="14928281" cy="13716000"/>
            </a:xfrm>
            <a:prstGeom prst="rect">
              <a:avLst/>
            </a:prstGeom>
          </p:spPr>
        </p:pic>
      </p:grpSp>
      <p:sp>
        <p:nvSpPr>
          <p:cNvPr name="Freeform 8" id="8"/>
          <p:cNvSpPr/>
          <p:nvPr/>
        </p:nvSpPr>
        <p:spPr>
          <a:xfrm flipH="false" flipV="false" rot="0">
            <a:off x="13493438" y="-979105"/>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654593" y="2534587"/>
            <a:ext cx="14890790" cy="638510"/>
          </a:xfrm>
          <a:prstGeom prst="rect">
            <a:avLst/>
          </a:prstGeom>
        </p:spPr>
        <p:txBody>
          <a:bodyPr anchor="t" rtlCol="false" tIns="0" lIns="0" bIns="0" rIns="0">
            <a:spAutoFit/>
          </a:bodyPr>
          <a:lstStyle/>
          <a:p>
            <a:pPr algn="ctr">
              <a:lnSpc>
                <a:spcPts val="5231"/>
              </a:lnSpc>
            </a:pPr>
            <a:r>
              <a:rPr lang="en-US" sz="3736">
                <a:solidFill>
                  <a:srgbClr val="FFFFFF"/>
                </a:solidFill>
                <a:latin typeface="Georgia Pro"/>
              </a:rPr>
              <a:t>IS IT FEASIBLE IN THE REAL WORLD?</a:t>
            </a:r>
          </a:p>
        </p:txBody>
      </p:sp>
      <p:grpSp>
        <p:nvGrpSpPr>
          <p:cNvPr name="Group 10" id="10"/>
          <p:cNvGrpSpPr/>
          <p:nvPr/>
        </p:nvGrpSpPr>
        <p:grpSpPr>
          <a:xfrm rot="0">
            <a:off x="889354" y="4632090"/>
            <a:ext cx="2319690" cy="968321"/>
            <a:chOff x="0" y="0"/>
            <a:chExt cx="817362" cy="341196"/>
          </a:xfrm>
        </p:grpSpPr>
        <p:sp>
          <p:nvSpPr>
            <p:cNvPr name="Freeform 11" id="11"/>
            <p:cNvSpPr/>
            <p:nvPr/>
          </p:nvSpPr>
          <p:spPr>
            <a:xfrm flipH="false" flipV="false" rot="0">
              <a:off x="0" y="0"/>
              <a:ext cx="817362" cy="341196"/>
            </a:xfrm>
            <a:custGeom>
              <a:avLst/>
              <a:gdLst/>
              <a:ahLst/>
              <a:cxnLst/>
              <a:rect r="r" b="b" t="t" l="l"/>
              <a:pathLst>
                <a:path h="341196" w="817362">
                  <a:moveTo>
                    <a:pt x="0" y="0"/>
                  </a:moveTo>
                  <a:lnTo>
                    <a:pt x="817362" y="0"/>
                  </a:lnTo>
                  <a:lnTo>
                    <a:pt x="817362" y="341196"/>
                  </a:lnTo>
                  <a:lnTo>
                    <a:pt x="0" y="341196"/>
                  </a:lnTo>
                  <a:close/>
                </a:path>
              </a:pathLst>
            </a:custGeom>
            <a:solidFill>
              <a:srgbClr val="000000">
                <a:alpha val="0"/>
              </a:srgbClr>
            </a:solidFill>
            <a:ln w="57150" cap="sq">
              <a:solidFill>
                <a:srgbClr val="F4A633"/>
              </a:solidFill>
              <a:prstDash val="solid"/>
              <a:miter/>
            </a:ln>
          </p:spPr>
        </p:sp>
        <p:sp>
          <p:nvSpPr>
            <p:cNvPr name="TextBox 12" id="12"/>
            <p:cNvSpPr txBox="true"/>
            <p:nvPr/>
          </p:nvSpPr>
          <p:spPr>
            <a:xfrm>
              <a:off x="0" y="-38100"/>
              <a:ext cx="817362" cy="379296"/>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5374571" y="4632090"/>
            <a:ext cx="2232878" cy="968321"/>
            <a:chOff x="0" y="0"/>
            <a:chExt cx="786773" cy="341196"/>
          </a:xfrm>
        </p:grpSpPr>
        <p:sp>
          <p:nvSpPr>
            <p:cNvPr name="Freeform 14" id="14"/>
            <p:cNvSpPr/>
            <p:nvPr/>
          </p:nvSpPr>
          <p:spPr>
            <a:xfrm flipH="false" flipV="false" rot="0">
              <a:off x="0" y="0"/>
              <a:ext cx="786773" cy="341196"/>
            </a:xfrm>
            <a:custGeom>
              <a:avLst/>
              <a:gdLst/>
              <a:ahLst/>
              <a:cxnLst/>
              <a:rect r="r" b="b" t="t" l="l"/>
              <a:pathLst>
                <a:path h="341196" w="786773">
                  <a:moveTo>
                    <a:pt x="0" y="0"/>
                  </a:moveTo>
                  <a:lnTo>
                    <a:pt x="786773" y="0"/>
                  </a:lnTo>
                  <a:lnTo>
                    <a:pt x="786773" y="341196"/>
                  </a:lnTo>
                  <a:lnTo>
                    <a:pt x="0" y="341196"/>
                  </a:lnTo>
                  <a:close/>
                </a:path>
              </a:pathLst>
            </a:custGeom>
            <a:solidFill>
              <a:srgbClr val="000000">
                <a:alpha val="0"/>
              </a:srgbClr>
            </a:solidFill>
            <a:ln w="57150" cap="sq">
              <a:solidFill>
                <a:srgbClr val="F4A633"/>
              </a:solidFill>
              <a:prstDash val="solid"/>
              <a:miter/>
            </a:ln>
          </p:spPr>
        </p:sp>
        <p:sp>
          <p:nvSpPr>
            <p:cNvPr name="TextBox 15" id="15"/>
            <p:cNvSpPr txBox="true"/>
            <p:nvPr/>
          </p:nvSpPr>
          <p:spPr>
            <a:xfrm>
              <a:off x="0" y="-38100"/>
              <a:ext cx="786773" cy="379296"/>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9974520" y="4632090"/>
            <a:ext cx="2232878" cy="968321"/>
            <a:chOff x="0" y="0"/>
            <a:chExt cx="786773" cy="341196"/>
          </a:xfrm>
        </p:grpSpPr>
        <p:sp>
          <p:nvSpPr>
            <p:cNvPr name="Freeform 17" id="17"/>
            <p:cNvSpPr/>
            <p:nvPr/>
          </p:nvSpPr>
          <p:spPr>
            <a:xfrm flipH="false" flipV="false" rot="0">
              <a:off x="0" y="0"/>
              <a:ext cx="786773" cy="341196"/>
            </a:xfrm>
            <a:custGeom>
              <a:avLst/>
              <a:gdLst/>
              <a:ahLst/>
              <a:cxnLst/>
              <a:rect r="r" b="b" t="t" l="l"/>
              <a:pathLst>
                <a:path h="341196" w="786773">
                  <a:moveTo>
                    <a:pt x="0" y="0"/>
                  </a:moveTo>
                  <a:lnTo>
                    <a:pt x="786773" y="0"/>
                  </a:lnTo>
                  <a:lnTo>
                    <a:pt x="786773" y="341196"/>
                  </a:lnTo>
                  <a:lnTo>
                    <a:pt x="0" y="341196"/>
                  </a:lnTo>
                  <a:close/>
                </a:path>
              </a:pathLst>
            </a:custGeom>
            <a:solidFill>
              <a:srgbClr val="000000">
                <a:alpha val="0"/>
              </a:srgbClr>
            </a:solidFill>
            <a:ln w="57150" cap="sq">
              <a:solidFill>
                <a:srgbClr val="F4A633"/>
              </a:solidFill>
              <a:prstDash val="solid"/>
              <a:miter/>
            </a:ln>
          </p:spPr>
        </p:sp>
        <p:sp>
          <p:nvSpPr>
            <p:cNvPr name="TextBox 18" id="18"/>
            <p:cNvSpPr txBox="true"/>
            <p:nvPr/>
          </p:nvSpPr>
          <p:spPr>
            <a:xfrm>
              <a:off x="0" y="-38100"/>
              <a:ext cx="786773" cy="379296"/>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982506" y="4788127"/>
            <a:ext cx="2125580" cy="631892"/>
          </a:xfrm>
          <a:prstGeom prst="rect">
            <a:avLst/>
          </a:prstGeom>
        </p:spPr>
        <p:txBody>
          <a:bodyPr anchor="t" rtlCol="false" tIns="0" lIns="0" bIns="0" rIns="0">
            <a:spAutoFit/>
          </a:bodyPr>
          <a:lstStyle/>
          <a:p>
            <a:pPr algn="ctr">
              <a:lnSpc>
                <a:spcPts val="2446"/>
              </a:lnSpc>
            </a:pPr>
            <a:r>
              <a:rPr lang="en-US" sz="1747">
                <a:solidFill>
                  <a:srgbClr val="FFFFFF"/>
                </a:solidFill>
                <a:latin typeface="Futura"/>
              </a:rPr>
              <a:t>Scalability and Network Infrastructure</a:t>
            </a:r>
          </a:p>
        </p:txBody>
      </p:sp>
      <p:sp>
        <p:nvSpPr>
          <p:cNvPr name="TextBox 20" id="20"/>
          <p:cNvSpPr txBox="true"/>
          <p:nvPr/>
        </p:nvSpPr>
        <p:spPr>
          <a:xfrm rot="0">
            <a:off x="5481869" y="4736282"/>
            <a:ext cx="2018282" cy="683737"/>
          </a:xfrm>
          <a:prstGeom prst="rect">
            <a:avLst/>
          </a:prstGeom>
        </p:spPr>
        <p:txBody>
          <a:bodyPr anchor="t" rtlCol="false" tIns="0" lIns="0" bIns="0" rIns="0">
            <a:spAutoFit/>
          </a:bodyPr>
          <a:lstStyle/>
          <a:p>
            <a:pPr algn="ctr">
              <a:lnSpc>
                <a:spcPts val="2616"/>
              </a:lnSpc>
            </a:pPr>
            <a:r>
              <a:rPr lang="en-US" sz="1868">
                <a:solidFill>
                  <a:srgbClr val="FFFFFF"/>
                </a:solidFill>
                <a:latin typeface="Futura"/>
              </a:rPr>
              <a:t>Technical Compatibility</a:t>
            </a:r>
          </a:p>
        </p:txBody>
      </p:sp>
      <p:sp>
        <p:nvSpPr>
          <p:cNvPr name="TextBox 21" id="21"/>
          <p:cNvSpPr txBox="true"/>
          <p:nvPr/>
        </p:nvSpPr>
        <p:spPr>
          <a:xfrm rot="0">
            <a:off x="10081818" y="4736282"/>
            <a:ext cx="2018282" cy="683737"/>
          </a:xfrm>
          <a:prstGeom prst="rect">
            <a:avLst/>
          </a:prstGeom>
        </p:spPr>
        <p:txBody>
          <a:bodyPr anchor="t" rtlCol="false" tIns="0" lIns="0" bIns="0" rIns="0">
            <a:spAutoFit/>
          </a:bodyPr>
          <a:lstStyle/>
          <a:p>
            <a:pPr algn="ctr">
              <a:lnSpc>
                <a:spcPts val="2616"/>
              </a:lnSpc>
            </a:pPr>
            <a:r>
              <a:rPr lang="en-US" sz="1868">
                <a:solidFill>
                  <a:srgbClr val="FFFFFF"/>
                </a:solidFill>
                <a:latin typeface="Futura"/>
              </a:rPr>
              <a:t>Regulatory Compliance</a:t>
            </a:r>
          </a:p>
        </p:txBody>
      </p:sp>
      <p:grpSp>
        <p:nvGrpSpPr>
          <p:cNvPr name="Group 22" id="22"/>
          <p:cNvGrpSpPr/>
          <p:nvPr/>
        </p:nvGrpSpPr>
        <p:grpSpPr>
          <a:xfrm rot="0">
            <a:off x="1921252" y="3687446"/>
            <a:ext cx="9293752" cy="532981"/>
            <a:chOff x="0" y="0"/>
            <a:chExt cx="12391669" cy="710641"/>
          </a:xfrm>
        </p:grpSpPr>
        <p:sp>
          <p:nvSpPr>
            <p:cNvPr name="AutoShape 23" id="23"/>
            <p:cNvSpPr/>
            <p:nvPr/>
          </p:nvSpPr>
          <p:spPr>
            <a:xfrm>
              <a:off x="0" y="691655"/>
              <a:ext cx="12391669" cy="0"/>
            </a:xfrm>
            <a:prstGeom prst="line">
              <a:avLst/>
            </a:prstGeom>
            <a:ln cap="flat" w="37971">
              <a:solidFill>
                <a:srgbClr val="F4A633"/>
              </a:solidFill>
              <a:prstDash val="solid"/>
              <a:headEnd type="oval" len="lg" w="lg"/>
              <a:tailEnd type="oval" len="lg" w="lg"/>
            </a:ln>
          </p:spPr>
        </p:sp>
        <p:sp>
          <p:nvSpPr>
            <p:cNvPr name="AutoShape 24" id="24"/>
            <p:cNvSpPr/>
            <p:nvPr/>
          </p:nvSpPr>
          <p:spPr>
            <a:xfrm flipV="true">
              <a:off x="6214820" y="0"/>
              <a:ext cx="0" cy="691655"/>
            </a:xfrm>
            <a:prstGeom prst="line">
              <a:avLst/>
            </a:prstGeom>
            <a:ln cap="flat" w="37971">
              <a:solidFill>
                <a:srgbClr val="F4A633"/>
              </a:solidFill>
              <a:prstDash val="solid"/>
              <a:headEnd type="none" len="sm" w="sm"/>
              <a:tailEnd type="none" len="sm" w="sm"/>
            </a:ln>
          </p:spPr>
        </p:sp>
      </p:grpSp>
      <p:sp>
        <p:nvSpPr>
          <p:cNvPr name="TextBox 25" id="25"/>
          <p:cNvSpPr txBox="true"/>
          <p:nvPr/>
        </p:nvSpPr>
        <p:spPr>
          <a:xfrm rot="0">
            <a:off x="687153" y="6181436"/>
            <a:ext cx="3496715" cy="1771615"/>
          </a:xfrm>
          <a:prstGeom prst="rect">
            <a:avLst/>
          </a:prstGeom>
        </p:spPr>
        <p:txBody>
          <a:bodyPr anchor="t" rtlCol="false" tIns="0" lIns="0" bIns="0" rIns="0">
            <a:spAutoFit/>
          </a:bodyPr>
          <a:lstStyle/>
          <a:p>
            <a:pPr marL="359843" indent="-179921" lvl="1">
              <a:lnSpc>
                <a:spcPts val="2333"/>
              </a:lnSpc>
              <a:buFont typeface="Arial"/>
              <a:buChar char="•"/>
            </a:pPr>
            <a:r>
              <a:rPr lang="en-US" sz="1666">
                <a:solidFill>
                  <a:srgbClr val="FFFFFF"/>
                </a:solidFill>
                <a:latin typeface="Futura"/>
              </a:rPr>
              <a:t>Efficiently handles high volume</a:t>
            </a:r>
          </a:p>
          <a:p>
            <a:pPr>
              <a:lnSpc>
                <a:spcPts val="2333"/>
              </a:lnSpc>
            </a:pPr>
          </a:p>
          <a:p>
            <a:pPr marL="359843" indent="-179921" lvl="1">
              <a:lnSpc>
                <a:spcPts val="2333"/>
              </a:lnSpc>
              <a:buFont typeface="Arial"/>
              <a:buChar char="•"/>
            </a:pPr>
            <a:r>
              <a:rPr lang="en-US" sz="1666">
                <a:solidFill>
                  <a:srgbClr val="FFFFFF"/>
                </a:solidFill>
                <a:latin typeface="Futura"/>
              </a:rPr>
              <a:t>Robust and reliable infrastructure</a:t>
            </a:r>
          </a:p>
          <a:p>
            <a:pPr>
              <a:lnSpc>
                <a:spcPts val="2333"/>
              </a:lnSpc>
            </a:pPr>
          </a:p>
          <a:p>
            <a:pPr marL="359843" indent="-179921" lvl="1">
              <a:lnSpc>
                <a:spcPts val="2333"/>
              </a:lnSpc>
              <a:buFont typeface="Arial"/>
              <a:buChar char="•"/>
            </a:pPr>
            <a:r>
              <a:rPr lang="en-US" sz="1666">
                <a:solidFill>
                  <a:srgbClr val="FFFFFF"/>
                </a:solidFill>
                <a:latin typeface="Futura"/>
              </a:rPr>
              <a:t>Readily accessible platform</a:t>
            </a:r>
          </a:p>
          <a:p>
            <a:pPr>
              <a:lnSpc>
                <a:spcPts val="2333"/>
              </a:lnSpc>
            </a:pPr>
          </a:p>
        </p:txBody>
      </p:sp>
      <p:sp>
        <p:nvSpPr>
          <p:cNvPr name="TextBox 26" id="26"/>
          <p:cNvSpPr txBox="true"/>
          <p:nvPr/>
        </p:nvSpPr>
        <p:spPr>
          <a:xfrm rot="0">
            <a:off x="5111986" y="6181436"/>
            <a:ext cx="4032014" cy="1177432"/>
          </a:xfrm>
          <a:prstGeom prst="rect">
            <a:avLst/>
          </a:prstGeom>
        </p:spPr>
        <p:txBody>
          <a:bodyPr anchor="t" rtlCol="false" tIns="0" lIns="0" bIns="0" rIns="0">
            <a:spAutoFit/>
          </a:bodyPr>
          <a:lstStyle/>
          <a:p>
            <a:pPr marL="355029" indent="-177514" lvl="1">
              <a:lnSpc>
                <a:spcPts val="2302"/>
              </a:lnSpc>
              <a:buFont typeface="Arial"/>
              <a:buChar char="•"/>
            </a:pPr>
            <a:r>
              <a:rPr lang="en-US" sz="1644">
                <a:solidFill>
                  <a:srgbClr val="FFFFFF"/>
                </a:solidFill>
                <a:latin typeface="Futura"/>
              </a:rPr>
              <a:t>Smooth transition with existing systems</a:t>
            </a:r>
          </a:p>
          <a:p>
            <a:pPr>
              <a:lnSpc>
                <a:spcPts val="2302"/>
              </a:lnSpc>
            </a:pPr>
          </a:p>
          <a:p>
            <a:pPr marL="355029" indent="-177514" lvl="1">
              <a:lnSpc>
                <a:spcPts val="2302"/>
              </a:lnSpc>
              <a:buFont typeface="Arial"/>
              <a:buChar char="•"/>
            </a:pPr>
            <a:r>
              <a:rPr lang="en-US" sz="1644">
                <a:solidFill>
                  <a:srgbClr val="FFFFFF"/>
                </a:solidFill>
                <a:latin typeface="Futura"/>
              </a:rPr>
              <a:t>Compatibility with diverse applications</a:t>
            </a:r>
          </a:p>
          <a:p>
            <a:pPr>
              <a:lnSpc>
                <a:spcPts val="2302"/>
              </a:lnSpc>
            </a:pPr>
          </a:p>
        </p:txBody>
      </p:sp>
      <p:sp>
        <p:nvSpPr>
          <p:cNvPr name="TextBox 27" id="27"/>
          <p:cNvSpPr txBox="true"/>
          <p:nvPr/>
        </p:nvSpPr>
        <p:spPr>
          <a:xfrm rot="0">
            <a:off x="9587582" y="5933786"/>
            <a:ext cx="3676491" cy="1748932"/>
          </a:xfrm>
          <a:prstGeom prst="rect">
            <a:avLst/>
          </a:prstGeom>
        </p:spPr>
        <p:txBody>
          <a:bodyPr anchor="t" rtlCol="false" tIns="0" lIns="0" bIns="0" rIns="0">
            <a:spAutoFit/>
          </a:bodyPr>
          <a:lstStyle/>
          <a:p>
            <a:pPr>
              <a:lnSpc>
                <a:spcPts val="2302"/>
              </a:lnSpc>
            </a:pPr>
          </a:p>
          <a:p>
            <a:pPr marL="355029" indent="-177514" lvl="1">
              <a:lnSpc>
                <a:spcPts val="2302"/>
              </a:lnSpc>
              <a:buFont typeface="Arial"/>
              <a:buChar char="•"/>
            </a:pPr>
            <a:r>
              <a:rPr lang="en-US" sz="1644">
                <a:solidFill>
                  <a:srgbClr val="FFFFFF"/>
                </a:solidFill>
                <a:latin typeface="Futura"/>
              </a:rPr>
              <a:t>Full compliance with data protection and privacy regulations:</a:t>
            </a:r>
          </a:p>
          <a:p>
            <a:pPr>
              <a:lnSpc>
                <a:spcPts val="2302"/>
              </a:lnSpc>
            </a:pPr>
          </a:p>
          <a:p>
            <a:pPr algn="l" marL="355029" indent="-177514" lvl="1">
              <a:lnSpc>
                <a:spcPts val="2302"/>
              </a:lnSpc>
              <a:buFont typeface="Arial"/>
              <a:buChar char="•"/>
            </a:pPr>
            <a:r>
              <a:rPr lang="en-US" sz="1644">
                <a:solidFill>
                  <a:srgbClr val="FFFFFF"/>
                </a:solidFill>
                <a:latin typeface="Futura"/>
              </a:rPr>
              <a:t>Robust security measures</a:t>
            </a:r>
          </a:p>
          <a:p>
            <a:pPr algn="ctr">
              <a:lnSpc>
                <a:spcPts val="2302"/>
              </a:lnSpc>
            </a:pPr>
          </a:p>
        </p:txBody>
      </p:sp>
      <p:sp>
        <p:nvSpPr>
          <p:cNvPr name="TextBox 28" id="28"/>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33</a:t>
            </a:r>
          </a:p>
        </p:txBody>
      </p:sp>
      <p:grpSp>
        <p:nvGrpSpPr>
          <p:cNvPr name="Group 29" id="29"/>
          <p:cNvGrpSpPr/>
          <p:nvPr/>
        </p:nvGrpSpPr>
        <p:grpSpPr>
          <a:xfrm rot="0">
            <a:off x="0" y="9307895"/>
            <a:ext cx="18288000" cy="979105"/>
            <a:chOff x="0" y="0"/>
            <a:chExt cx="4816593" cy="257871"/>
          </a:xfrm>
        </p:grpSpPr>
        <p:sp>
          <p:nvSpPr>
            <p:cNvPr name="Freeform 30" id="30"/>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31" id="31"/>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33" id="33"/>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34" id="34"/>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35" id="35"/>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36" id="36"/>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37" id="37"/>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LIVE DEMO</a:t>
            </a:r>
          </a:p>
        </p:txBody>
      </p:sp>
      <p:sp>
        <p:nvSpPr>
          <p:cNvPr name="TextBox 38" id="38"/>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39" id="39"/>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CONSIDERATIONS</a:t>
            </a:r>
          </a:p>
        </p:txBody>
      </p:sp>
      <p:sp>
        <p:nvSpPr>
          <p:cNvPr name="TextBox 40" id="40"/>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41" id="41"/>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42" id="42"/>
          <p:cNvSpPr/>
          <p:nvPr/>
        </p:nvSpPr>
        <p:spPr>
          <a:xfrm>
            <a:off x="9295731" y="9759347"/>
            <a:ext cx="454199" cy="0"/>
          </a:xfrm>
          <a:prstGeom prst="line">
            <a:avLst/>
          </a:prstGeom>
          <a:ln cap="flat" w="38100">
            <a:solidFill>
              <a:srgbClr val="FFFFFF"/>
            </a:solidFill>
            <a:prstDash val="solid"/>
            <a:headEnd type="none" len="sm" w="sm"/>
            <a:tailEnd type="arrow" len="sm" w="med"/>
          </a:ln>
        </p:spPr>
      </p:sp>
      <p:sp>
        <p:nvSpPr>
          <p:cNvPr name="AutoShape 43" id="43"/>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44" id="44"/>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33.xml><?xml version="1.0" encoding="utf-8"?>
<p:sld xmlns:p="http://schemas.openxmlformats.org/presentationml/2006/main" xmlns:a="http://schemas.openxmlformats.org/drawingml/2006/main">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227781" y="457843"/>
            <a:ext cx="19146613" cy="1644704"/>
            <a:chOff x="0" y="0"/>
            <a:chExt cx="2815816" cy="241880"/>
          </a:xfrm>
        </p:grpSpPr>
        <p:sp>
          <p:nvSpPr>
            <p:cNvPr name="Freeform 3" id="3"/>
            <p:cNvSpPr/>
            <p:nvPr/>
          </p:nvSpPr>
          <p:spPr>
            <a:xfrm flipH="false" flipV="false" rot="0">
              <a:off x="0" y="0"/>
              <a:ext cx="2815816" cy="241880"/>
            </a:xfrm>
            <a:custGeom>
              <a:avLst/>
              <a:gdLst/>
              <a:ahLst/>
              <a:cxnLst/>
              <a:rect r="r" b="b" t="t" l="l"/>
              <a:pathLst>
                <a:path h="241880" w="2815816">
                  <a:moveTo>
                    <a:pt x="2612616" y="0"/>
                  </a:moveTo>
                  <a:cubicBezTo>
                    <a:pt x="2724840" y="0"/>
                    <a:pt x="2815816" y="54147"/>
                    <a:pt x="2815816" y="120940"/>
                  </a:cubicBezTo>
                  <a:cubicBezTo>
                    <a:pt x="2815816" y="187733"/>
                    <a:pt x="2724840" y="241880"/>
                    <a:pt x="2612616"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4" id="4"/>
            <p:cNvSpPr txBox="true"/>
            <p:nvPr/>
          </p:nvSpPr>
          <p:spPr>
            <a:xfrm>
              <a:off x="0" y="-38100"/>
              <a:ext cx="2815816" cy="27998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73916" y="2625409"/>
            <a:ext cx="5207809" cy="935886"/>
            <a:chOff x="0" y="0"/>
            <a:chExt cx="2261445" cy="406400"/>
          </a:xfrm>
        </p:grpSpPr>
        <p:sp>
          <p:nvSpPr>
            <p:cNvPr name="Freeform 6" id="6"/>
            <p:cNvSpPr/>
            <p:nvPr/>
          </p:nvSpPr>
          <p:spPr>
            <a:xfrm flipH="false" flipV="false" rot="0">
              <a:off x="0" y="0"/>
              <a:ext cx="2261445" cy="406400"/>
            </a:xfrm>
            <a:custGeom>
              <a:avLst/>
              <a:gdLst/>
              <a:ahLst/>
              <a:cxnLst/>
              <a:rect r="r" b="b" t="t" l="l"/>
              <a:pathLst>
                <a:path h="406400" w="2261445">
                  <a:moveTo>
                    <a:pt x="2058245" y="0"/>
                  </a:moveTo>
                  <a:cubicBezTo>
                    <a:pt x="2170469" y="0"/>
                    <a:pt x="2261445" y="90976"/>
                    <a:pt x="2261445" y="203200"/>
                  </a:cubicBezTo>
                  <a:cubicBezTo>
                    <a:pt x="2261445" y="315424"/>
                    <a:pt x="2170469" y="406400"/>
                    <a:pt x="205824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4A633"/>
              </a:solidFill>
              <a:prstDash val="solid"/>
              <a:miter/>
            </a:ln>
          </p:spPr>
        </p:sp>
        <p:sp>
          <p:nvSpPr>
            <p:cNvPr name="TextBox 7" id="7"/>
            <p:cNvSpPr txBox="true"/>
            <p:nvPr/>
          </p:nvSpPr>
          <p:spPr>
            <a:xfrm>
              <a:off x="0" y="-38100"/>
              <a:ext cx="2261445" cy="444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02774" y="3757892"/>
            <a:ext cx="5178951" cy="5081343"/>
            <a:chOff x="0" y="0"/>
            <a:chExt cx="1364004" cy="1338296"/>
          </a:xfrm>
        </p:grpSpPr>
        <p:sp>
          <p:nvSpPr>
            <p:cNvPr name="Freeform 9" id="9"/>
            <p:cNvSpPr/>
            <p:nvPr/>
          </p:nvSpPr>
          <p:spPr>
            <a:xfrm flipH="false" flipV="false" rot="0">
              <a:off x="0" y="0"/>
              <a:ext cx="1364004" cy="1338296"/>
            </a:xfrm>
            <a:custGeom>
              <a:avLst/>
              <a:gdLst/>
              <a:ahLst/>
              <a:cxnLst/>
              <a:rect r="r" b="b" t="t" l="l"/>
              <a:pathLst>
                <a:path h="1338296" w="1364004">
                  <a:moveTo>
                    <a:pt x="0" y="0"/>
                  </a:moveTo>
                  <a:lnTo>
                    <a:pt x="1364004" y="0"/>
                  </a:lnTo>
                  <a:lnTo>
                    <a:pt x="1364004" y="1338296"/>
                  </a:lnTo>
                  <a:lnTo>
                    <a:pt x="0" y="1338296"/>
                  </a:lnTo>
                  <a:close/>
                </a:path>
              </a:pathLst>
            </a:custGeom>
            <a:solidFill>
              <a:srgbClr val="000000"/>
            </a:solidFill>
            <a:ln w="38100" cap="sq">
              <a:solidFill>
                <a:srgbClr val="F4A633"/>
              </a:solidFill>
              <a:prstDash val="solid"/>
              <a:miter/>
            </a:ln>
          </p:spPr>
        </p:sp>
        <p:sp>
          <p:nvSpPr>
            <p:cNvPr name="TextBox 10" id="10"/>
            <p:cNvSpPr txBox="true"/>
            <p:nvPr/>
          </p:nvSpPr>
          <p:spPr>
            <a:xfrm>
              <a:off x="0" y="-38100"/>
              <a:ext cx="1364004" cy="1376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7600950" y="4951029"/>
            <a:ext cx="3086100" cy="2025253"/>
            <a:chOff x="0" y="0"/>
            <a:chExt cx="812800" cy="533400"/>
          </a:xfrm>
        </p:grpSpPr>
        <p:sp>
          <p:nvSpPr>
            <p:cNvPr name="Freeform 12" id="12"/>
            <p:cNvSpPr/>
            <p:nvPr/>
          </p:nvSpPr>
          <p:spPr>
            <a:xfrm flipH="false" flipV="false" rot="0">
              <a:off x="0" y="0"/>
              <a:ext cx="812800" cy="533400"/>
            </a:xfrm>
            <a:custGeom>
              <a:avLst/>
              <a:gdLst/>
              <a:ahLst/>
              <a:cxnLst/>
              <a:rect r="r" b="b" t="t" l="l"/>
              <a:pathLst>
                <a:path h="533400" w="812800">
                  <a:moveTo>
                    <a:pt x="273050" y="0"/>
                  </a:moveTo>
                  <a:lnTo>
                    <a:pt x="0" y="266700"/>
                  </a:lnTo>
                  <a:lnTo>
                    <a:pt x="273050" y="533400"/>
                  </a:lnTo>
                  <a:lnTo>
                    <a:pt x="273050" y="400050"/>
                  </a:lnTo>
                  <a:lnTo>
                    <a:pt x="539750" y="400050"/>
                  </a:lnTo>
                  <a:lnTo>
                    <a:pt x="539750" y="533400"/>
                  </a:lnTo>
                  <a:lnTo>
                    <a:pt x="812800" y="266700"/>
                  </a:lnTo>
                  <a:lnTo>
                    <a:pt x="539750" y="0"/>
                  </a:lnTo>
                  <a:lnTo>
                    <a:pt x="539750" y="133350"/>
                  </a:lnTo>
                  <a:lnTo>
                    <a:pt x="273050" y="133350"/>
                  </a:lnTo>
                  <a:lnTo>
                    <a:pt x="273050" y="0"/>
                  </a:lnTo>
                  <a:close/>
                </a:path>
              </a:pathLst>
            </a:custGeom>
            <a:solidFill>
              <a:srgbClr val="F4A633"/>
            </a:solidFill>
          </p:spPr>
        </p:sp>
        <p:sp>
          <p:nvSpPr>
            <p:cNvPr name="TextBox 13" id="13"/>
            <p:cNvSpPr txBox="true"/>
            <p:nvPr/>
          </p:nvSpPr>
          <p:spPr>
            <a:xfrm>
              <a:off x="101600" y="101600"/>
              <a:ext cx="609600" cy="2921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538226" y="653374"/>
            <a:ext cx="18098711"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CHALLENGES AND LESSONS LEARNED</a:t>
            </a:r>
          </a:p>
        </p:txBody>
      </p:sp>
      <p:sp>
        <p:nvSpPr>
          <p:cNvPr name="TextBox 15" id="15"/>
          <p:cNvSpPr txBox="true"/>
          <p:nvPr/>
        </p:nvSpPr>
        <p:spPr>
          <a:xfrm rot="0">
            <a:off x="1534825" y="2790740"/>
            <a:ext cx="4646900" cy="539562"/>
          </a:xfrm>
          <a:prstGeom prst="rect">
            <a:avLst/>
          </a:prstGeom>
        </p:spPr>
        <p:txBody>
          <a:bodyPr anchor="t" rtlCol="false" tIns="0" lIns="0" bIns="0" rIns="0">
            <a:spAutoFit/>
          </a:bodyPr>
          <a:lstStyle/>
          <a:p>
            <a:pPr>
              <a:lnSpc>
                <a:spcPts val="4385"/>
              </a:lnSpc>
            </a:pPr>
            <a:r>
              <a:rPr lang="en-US" sz="3132">
                <a:solidFill>
                  <a:srgbClr val="FFFFFF"/>
                </a:solidFill>
                <a:latin typeface="Georgia Pro Bold"/>
              </a:rPr>
              <a:t>CHALLENGE FACED</a:t>
            </a:r>
          </a:p>
        </p:txBody>
      </p:sp>
      <p:sp>
        <p:nvSpPr>
          <p:cNvPr name="TextBox 16" id="16"/>
          <p:cNvSpPr txBox="true"/>
          <p:nvPr/>
        </p:nvSpPr>
        <p:spPr>
          <a:xfrm rot="0">
            <a:off x="1326453" y="4199470"/>
            <a:ext cx="4672827" cy="3908425"/>
          </a:xfrm>
          <a:prstGeom prst="rect">
            <a:avLst/>
          </a:prstGeom>
        </p:spPr>
        <p:txBody>
          <a:bodyPr anchor="t" rtlCol="false" tIns="0" lIns="0" bIns="0" rIns="0">
            <a:spAutoFit/>
          </a:bodyPr>
          <a:lstStyle/>
          <a:p>
            <a:pPr>
              <a:lnSpc>
                <a:spcPts val="3919"/>
              </a:lnSpc>
            </a:pPr>
            <a:r>
              <a:rPr lang="en-US" sz="2799">
                <a:solidFill>
                  <a:srgbClr val="FFFFFF"/>
                </a:solidFill>
                <a:latin typeface="Futura Bold"/>
              </a:rPr>
              <a:t>Technical Complexity:</a:t>
            </a:r>
          </a:p>
          <a:p>
            <a:pPr>
              <a:lnSpc>
                <a:spcPts val="3919"/>
              </a:lnSpc>
            </a:pPr>
          </a:p>
          <a:p>
            <a:pPr>
              <a:lnSpc>
                <a:spcPts val="3919"/>
              </a:lnSpc>
            </a:pPr>
            <a:r>
              <a:rPr lang="en-US" sz="2799">
                <a:solidFill>
                  <a:srgbClr val="FFFFFF"/>
                </a:solidFill>
                <a:latin typeface="Futura"/>
              </a:rPr>
              <a:t>Mastering blockchain technology was initially daunting due to its novelty and the depth of technical knowledge required.</a:t>
            </a:r>
          </a:p>
          <a:p>
            <a:pPr>
              <a:lnSpc>
                <a:spcPts val="3079"/>
              </a:lnSpc>
            </a:pPr>
          </a:p>
        </p:txBody>
      </p:sp>
      <p:grpSp>
        <p:nvGrpSpPr>
          <p:cNvPr name="Group 17" id="17"/>
          <p:cNvGrpSpPr/>
          <p:nvPr/>
        </p:nvGrpSpPr>
        <p:grpSpPr>
          <a:xfrm rot="0">
            <a:off x="11711023" y="2625409"/>
            <a:ext cx="5207809" cy="935886"/>
            <a:chOff x="0" y="0"/>
            <a:chExt cx="2261445" cy="406400"/>
          </a:xfrm>
        </p:grpSpPr>
        <p:sp>
          <p:nvSpPr>
            <p:cNvPr name="Freeform 18" id="18"/>
            <p:cNvSpPr/>
            <p:nvPr/>
          </p:nvSpPr>
          <p:spPr>
            <a:xfrm flipH="false" flipV="false" rot="0">
              <a:off x="0" y="0"/>
              <a:ext cx="2261445" cy="406400"/>
            </a:xfrm>
            <a:custGeom>
              <a:avLst/>
              <a:gdLst/>
              <a:ahLst/>
              <a:cxnLst/>
              <a:rect r="r" b="b" t="t" l="l"/>
              <a:pathLst>
                <a:path h="406400" w="2261445">
                  <a:moveTo>
                    <a:pt x="2058245" y="0"/>
                  </a:moveTo>
                  <a:cubicBezTo>
                    <a:pt x="2170469" y="0"/>
                    <a:pt x="2261445" y="90976"/>
                    <a:pt x="2261445" y="203200"/>
                  </a:cubicBezTo>
                  <a:cubicBezTo>
                    <a:pt x="2261445" y="315424"/>
                    <a:pt x="2170469" y="406400"/>
                    <a:pt x="205824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4A633"/>
              </a:solidFill>
              <a:prstDash val="solid"/>
              <a:miter/>
            </a:ln>
          </p:spPr>
        </p:sp>
        <p:sp>
          <p:nvSpPr>
            <p:cNvPr name="TextBox 19" id="19"/>
            <p:cNvSpPr txBox="true"/>
            <p:nvPr/>
          </p:nvSpPr>
          <p:spPr>
            <a:xfrm>
              <a:off x="0" y="-38100"/>
              <a:ext cx="2261445" cy="444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1839163" y="3757892"/>
            <a:ext cx="5178951" cy="5081343"/>
            <a:chOff x="0" y="0"/>
            <a:chExt cx="1364004" cy="1338296"/>
          </a:xfrm>
        </p:grpSpPr>
        <p:sp>
          <p:nvSpPr>
            <p:cNvPr name="Freeform 21" id="21"/>
            <p:cNvSpPr/>
            <p:nvPr/>
          </p:nvSpPr>
          <p:spPr>
            <a:xfrm flipH="false" flipV="false" rot="0">
              <a:off x="0" y="0"/>
              <a:ext cx="1364004" cy="1338296"/>
            </a:xfrm>
            <a:custGeom>
              <a:avLst/>
              <a:gdLst/>
              <a:ahLst/>
              <a:cxnLst/>
              <a:rect r="r" b="b" t="t" l="l"/>
              <a:pathLst>
                <a:path h="1338296" w="1364004">
                  <a:moveTo>
                    <a:pt x="0" y="0"/>
                  </a:moveTo>
                  <a:lnTo>
                    <a:pt x="1364004" y="0"/>
                  </a:lnTo>
                  <a:lnTo>
                    <a:pt x="1364004" y="1338296"/>
                  </a:lnTo>
                  <a:lnTo>
                    <a:pt x="0" y="1338296"/>
                  </a:lnTo>
                  <a:close/>
                </a:path>
              </a:pathLst>
            </a:custGeom>
            <a:solidFill>
              <a:srgbClr val="000000"/>
            </a:solidFill>
            <a:ln w="38100" cap="sq">
              <a:solidFill>
                <a:srgbClr val="F4A633"/>
              </a:solidFill>
              <a:prstDash val="solid"/>
              <a:miter/>
            </a:ln>
          </p:spPr>
        </p:sp>
        <p:sp>
          <p:nvSpPr>
            <p:cNvPr name="TextBox 22" id="22"/>
            <p:cNvSpPr txBox="true"/>
            <p:nvPr/>
          </p:nvSpPr>
          <p:spPr>
            <a:xfrm>
              <a:off x="0" y="-38100"/>
              <a:ext cx="1364004" cy="1376396"/>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2101698" y="4199470"/>
            <a:ext cx="4987368" cy="3413125"/>
          </a:xfrm>
          <a:prstGeom prst="rect">
            <a:avLst/>
          </a:prstGeom>
        </p:spPr>
        <p:txBody>
          <a:bodyPr anchor="t" rtlCol="false" tIns="0" lIns="0" bIns="0" rIns="0">
            <a:spAutoFit/>
          </a:bodyPr>
          <a:lstStyle/>
          <a:p>
            <a:pPr>
              <a:lnSpc>
                <a:spcPts val="3919"/>
              </a:lnSpc>
            </a:pPr>
            <a:r>
              <a:rPr lang="en-US" sz="2799">
                <a:solidFill>
                  <a:srgbClr val="FFFFFF"/>
                </a:solidFill>
                <a:latin typeface="Futura Bold"/>
              </a:rPr>
              <a:t>Embrace Continuous Learning: </a:t>
            </a:r>
          </a:p>
          <a:p>
            <a:pPr>
              <a:lnSpc>
                <a:spcPts val="3919"/>
              </a:lnSpc>
            </a:pPr>
          </a:p>
          <a:p>
            <a:pPr>
              <a:lnSpc>
                <a:spcPts val="3919"/>
              </a:lnSpc>
            </a:pPr>
            <a:r>
              <a:rPr lang="en-US" sz="2799">
                <a:solidFill>
                  <a:srgbClr val="FFFFFF"/>
                </a:solidFill>
                <a:latin typeface="Futura"/>
              </a:rPr>
              <a:t>The fast-evolving nature of blockchain technology taught  us the importance of staying updated and adaptable.</a:t>
            </a:r>
          </a:p>
          <a:p>
            <a:pPr>
              <a:lnSpc>
                <a:spcPts val="3079"/>
              </a:lnSpc>
            </a:pPr>
          </a:p>
        </p:txBody>
      </p:sp>
      <p:sp>
        <p:nvSpPr>
          <p:cNvPr name="TextBox 24" id="24"/>
          <p:cNvSpPr txBox="true"/>
          <p:nvPr/>
        </p:nvSpPr>
        <p:spPr>
          <a:xfrm rot="0">
            <a:off x="12271932" y="2790740"/>
            <a:ext cx="4646900" cy="539562"/>
          </a:xfrm>
          <a:prstGeom prst="rect">
            <a:avLst/>
          </a:prstGeom>
        </p:spPr>
        <p:txBody>
          <a:bodyPr anchor="t" rtlCol="false" tIns="0" lIns="0" bIns="0" rIns="0">
            <a:spAutoFit/>
          </a:bodyPr>
          <a:lstStyle/>
          <a:p>
            <a:pPr>
              <a:lnSpc>
                <a:spcPts val="4385"/>
              </a:lnSpc>
            </a:pPr>
            <a:r>
              <a:rPr lang="en-US" sz="3132">
                <a:solidFill>
                  <a:srgbClr val="FFFFFF"/>
                </a:solidFill>
                <a:latin typeface="Georgia Pro Bold"/>
              </a:rPr>
              <a:t>LESSON LEARNED</a:t>
            </a:r>
          </a:p>
        </p:txBody>
      </p:sp>
      <p:sp>
        <p:nvSpPr>
          <p:cNvPr name="TextBox 25" id="25"/>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35</a:t>
            </a:r>
          </a:p>
        </p:txBody>
      </p:sp>
      <p:grpSp>
        <p:nvGrpSpPr>
          <p:cNvPr name="Group 26" id="26"/>
          <p:cNvGrpSpPr/>
          <p:nvPr/>
        </p:nvGrpSpPr>
        <p:grpSpPr>
          <a:xfrm rot="0">
            <a:off x="0" y="9307895"/>
            <a:ext cx="18288000" cy="979105"/>
            <a:chOff x="0" y="0"/>
            <a:chExt cx="4816593" cy="257871"/>
          </a:xfrm>
        </p:grpSpPr>
        <p:sp>
          <p:nvSpPr>
            <p:cNvPr name="Freeform 27" id="27"/>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28" id="28"/>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30" id="30"/>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31" id="31"/>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32" id="32"/>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33" id="33"/>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34" id="34"/>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LIVE DEMO</a:t>
            </a:r>
          </a:p>
        </p:txBody>
      </p:sp>
      <p:sp>
        <p:nvSpPr>
          <p:cNvPr name="TextBox 35" id="35"/>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CHALLENGES</a:t>
            </a:r>
          </a:p>
        </p:txBody>
      </p:sp>
      <p:sp>
        <p:nvSpPr>
          <p:cNvPr name="TextBox 36" id="36"/>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CONSIDERATIONS</a:t>
            </a:r>
          </a:p>
        </p:txBody>
      </p:sp>
      <p:sp>
        <p:nvSpPr>
          <p:cNvPr name="TextBox 37" id="37"/>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38" id="38"/>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39" id="39"/>
          <p:cNvSpPr/>
          <p:nvPr/>
        </p:nvSpPr>
        <p:spPr>
          <a:xfrm>
            <a:off x="9295731" y="9759347"/>
            <a:ext cx="454199" cy="0"/>
          </a:xfrm>
          <a:prstGeom prst="line">
            <a:avLst/>
          </a:prstGeom>
          <a:ln cap="flat" w="38100">
            <a:solidFill>
              <a:srgbClr val="FFFFFF"/>
            </a:solidFill>
            <a:prstDash val="solid"/>
            <a:headEnd type="none" len="sm" w="sm"/>
            <a:tailEnd type="arrow" len="sm" w="med"/>
          </a:ln>
        </p:spPr>
      </p:sp>
      <p:sp>
        <p:nvSpPr>
          <p:cNvPr name="AutoShape 40" id="40"/>
          <p:cNvSpPr/>
          <p:nvPr/>
        </p:nvSpPr>
        <p:spPr>
          <a:xfrm>
            <a:off x="12778562" y="9759347"/>
            <a:ext cx="454199" cy="0"/>
          </a:xfrm>
          <a:prstGeom prst="line">
            <a:avLst/>
          </a:prstGeom>
          <a:ln cap="flat" w="38100">
            <a:solidFill>
              <a:srgbClr val="FFFFFF"/>
            </a:solidFill>
            <a:prstDash val="solid"/>
            <a:headEnd type="none" len="sm" w="sm"/>
            <a:tailEnd type="arrow" len="sm" w="med"/>
          </a:ln>
        </p:spPr>
      </p:sp>
      <p:sp>
        <p:nvSpPr>
          <p:cNvPr name="AutoShape 41" id="41"/>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34.xml><?xml version="1.0" encoding="utf-8"?>
<p:sld xmlns:p="http://schemas.openxmlformats.org/presentationml/2006/main" xmlns:a="http://schemas.openxmlformats.org/drawingml/2006/main">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227781" y="457843"/>
            <a:ext cx="19146613" cy="1644704"/>
            <a:chOff x="0" y="0"/>
            <a:chExt cx="2815816" cy="241880"/>
          </a:xfrm>
        </p:grpSpPr>
        <p:sp>
          <p:nvSpPr>
            <p:cNvPr name="Freeform 3" id="3"/>
            <p:cNvSpPr/>
            <p:nvPr/>
          </p:nvSpPr>
          <p:spPr>
            <a:xfrm flipH="false" flipV="false" rot="0">
              <a:off x="0" y="0"/>
              <a:ext cx="2815816" cy="241880"/>
            </a:xfrm>
            <a:custGeom>
              <a:avLst/>
              <a:gdLst/>
              <a:ahLst/>
              <a:cxnLst/>
              <a:rect r="r" b="b" t="t" l="l"/>
              <a:pathLst>
                <a:path h="241880" w="2815816">
                  <a:moveTo>
                    <a:pt x="2612616" y="0"/>
                  </a:moveTo>
                  <a:cubicBezTo>
                    <a:pt x="2724840" y="0"/>
                    <a:pt x="2815816" y="54147"/>
                    <a:pt x="2815816" y="120940"/>
                  </a:cubicBezTo>
                  <a:cubicBezTo>
                    <a:pt x="2815816" y="187733"/>
                    <a:pt x="2724840" y="241880"/>
                    <a:pt x="2612616"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4" id="4"/>
            <p:cNvSpPr txBox="true"/>
            <p:nvPr/>
          </p:nvSpPr>
          <p:spPr>
            <a:xfrm>
              <a:off x="0" y="-38100"/>
              <a:ext cx="2815816" cy="27998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73916" y="2625409"/>
            <a:ext cx="5341159" cy="935886"/>
            <a:chOff x="0" y="0"/>
            <a:chExt cx="2319351" cy="406400"/>
          </a:xfrm>
        </p:grpSpPr>
        <p:sp>
          <p:nvSpPr>
            <p:cNvPr name="Freeform 6" id="6"/>
            <p:cNvSpPr/>
            <p:nvPr/>
          </p:nvSpPr>
          <p:spPr>
            <a:xfrm flipH="false" flipV="false" rot="0">
              <a:off x="0" y="0"/>
              <a:ext cx="2319351" cy="406400"/>
            </a:xfrm>
            <a:custGeom>
              <a:avLst/>
              <a:gdLst/>
              <a:ahLst/>
              <a:cxnLst/>
              <a:rect r="r" b="b" t="t" l="l"/>
              <a:pathLst>
                <a:path h="406400" w="2319351">
                  <a:moveTo>
                    <a:pt x="2116151" y="0"/>
                  </a:moveTo>
                  <a:cubicBezTo>
                    <a:pt x="2228375" y="0"/>
                    <a:pt x="2319351" y="90976"/>
                    <a:pt x="2319351" y="203200"/>
                  </a:cubicBezTo>
                  <a:cubicBezTo>
                    <a:pt x="2319351" y="315424"/>
                    <a:pt x="2228375" y="406400"/>
                    <a:pt x="211615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4A633"/>
              </a:solidFill>
              <a:prstDash val="solid"/>
              <a:miter/>
            </a:ln>
          </p:spPr>
        </p:sp>
        <p:sp>
          <p:nvSpPr>
            <p:cNvPr name="TextBox 7" id="7"/>
            <p:cNvSpPr txBox="true"/>
            <p:nvPr/>
          </p:nvSpPr>
          <p:spPr>
            <a:xfrm>
              <a:off x="0" y="-38100"/>
              <a:ext cx="2319351" cy="444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02774" y="3757892"/>
            <a:ext cx="5312301" cy="5081343"/>
            <a:chOff x="0" y="0"/>
            <a:chExt cx="1399125" cy="1338296"/>
          </a:xfrm>
        </p:grpSpPr>
        <p:sp>
          <p:nvSpPr>
            <p:cNvPr name="Freeform 9" id="9"/>
            <p:cNvSpPr/>
            <p:nvPr/>
          </p:nvSpPr>
          <p:spPr>
            <a:xfrm flipH="false" flipV="false" rot="0">
              <a:off x="0" y="0"/>
              <a:ext cx="1399125" cy="1338296"/>
            </a:xfrm>
            <a:custGeom>
              <a:avLst/>
              <a:gdLst/>
              <a:ahLst/>
              <a:cxnLst/>
              <a:rect r="r" b="b" t="t" l="l"/>
              <a:pathLst>
                <a:path h="1338296" w="1399125">
                  <a:moveTo>
                    <a:pt x="0" y="0"/>
                  </a:moveTo>
                  <a:lnTo>
                    <a:pt x="1399125" y="0"/>
                  </a:lnTo>
                  <a:lnTo>
                    <a:pt x="1399125" y="1338296"/>
                  </a:lnTo>
                  <a:lnTo>
                    <a:pt x="0" y="1338296"/>
                  </a:lnTo>
                  <a:close/>
                </a:path>
              </a:pathLst>
            </a:custGeom>
            <a:solidFill>
              <a:srgbClr val="000000"/>
            </a:solidFill>
            <a:ln w="38100" cap="sq">
              <a:solidFill>
                <a:srgbClr val="F4A633"/>
              </a:solidFill>
              <a:prstDash val="solid"/>
              <a:miter/>
            </a:ln>
          </p:spPr>
        </p:sp>
        <p:sp>
          <p:nvSpPr>
            <p:cNvPr name="TextBox 10" id="10"/>
            <p:cNvSpPr txBox="true"/>
            <p:nvPr/>
          </p:nvSpPr>
          <p:spPr>
            <a:xfrm>
              <a:off x="0" y="-38100"/>
              <a:ext cx="1399125" cy="1376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7600950" y="4951029"/>
            <a:ext cx="3086100" cy="2025253"/>
            <a:chOff x="0" y="0"/>
            <a:chExt cx="812800" cy="533400"/>
          </a:xfrm>
        </p:grpSpPr>
        <p:sp>
          <p:nvSpPr>
            <p:cNvPr name="Freeform 12" id="12"/>
            <p:cNvSpPr/>
            <p:nvPr/>
          </p:nvSpPr>
          <p:spPr>
            <a:xfrm flipH="false" flipV="false" rot="0">
              <a:off x="0" y="0"/>
              <a:ext cx="812800" cy="533400"/>
            </a:xfrm>
            <a:custGeom>
              <a:avLst/>
              <a:gdLst/>
              <a:ahLst/>
              <a:cxnLst/>
              <a:rect r="r" b="b" t="t" l="l"/>
              <a:pathLst>
                <a:path h="533400" w="812800">
                  <a:moveTo>
                    <a:pt x="273050" y="0"/>
                  </a:moveTo>
                  <a:lnTo>
                    <a:pt x="0" y="266700"/>
                  </a:lnTo>
                  <a:lnTo>
                    <a:pt x="273050" y="533400"/>
                  </a:lnTo>
                  <a:lnTo>
                    <a:pt x="273050" y="400050"/>
                  </a:lnTo>
                  <a:lnTo>
                    <a:pt x="539750" y="400050"/>
                  </a:lnTo>
                  <a:lnTo>
                    <a:pt x="539750" y="533400"/>
                  </a:lnTo>
                  <a:lnTo>
                    <a:pt x="812800" y="266700"/>
                  </a:lnTo>
                  <a:lnTo>
                    <a:pt x="539750" y="0"/>
                  </a:lnTo>
                  <a:lnTo>
                    <a:pt x="539750" y="133350"/>
                  </a:lnTo>
                  <a:lnTo>
                    <a:pt x="273050" y="133350"/>
                  </a:lnTo>
                  <a:lnTo>
                    <a:pt x="273050" y="0"/>
                  </a:lnTo>
                  <a:close/>
                </a:path>
              </a:pathLst>
            </a:custGeom>
            <a:solidFill>
              <a:srgbClr val="F4A633"/>
            </a:solidFill>
          </p:spPr>
        </p:sp>
        <p:sp>
          <p:nvSpPr>
            <p:cNvPr name="TextBox 13" id="13"/>
            <p:cNvSpPr txBox="true"/>
            <p:nvPr/>
          </p:nvSpPr>
          <p:spPr>
            <a:xfrm>
              <a:off x="101600" y="101600"/>
              <a:ext cx="609600" cy="2921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538226" y="653374"/>
            <a:ext cx="18098711"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CHALLENGES AND LESSONS LEARNED</a:t>
            </a:r>
          </a:p>
        </p:txBody>
      </p:sp>
      <p:sp>
        <p:nvSpPr>
          <p:cNvPr name="TextBox 15" id="15"/>
          <p:cNvSpPr txBox="true"/>
          <p:nvPr/>
        </p:nvSpPr>
        <p:spPr>
          <a:xfrm rot="0">
            <a:off x="1511392" y="2790740"/>
            <a:ext cx="4646900" cy="539562"/>
          </a:xfrm>
          <a:prstGeom prst="rect">
            <a:avLst/>
          </a:prstGeom>
        </p:spPr>
        <p:txBody>
          <a:bodyPr anchor="t" rtlCol="false" tIns="0" lIns="0" bIns="0" rIns="0">
            <a:spAutoFit/>
          </a:bodyPr>
          <a:lstStyle/>
          <a:p>
            <a:pPr>
              <a:lnSpc>
                <a:spcPts val="4385"/>
              </a:lnSpc>
            </a:pPr>
            <a:r>
              <a:rPr lang="en-US" sz="3132">
                <a:solidFill>
                  <a:srgbClr val="FFFFFF"/>
                </a:solidFill>
                <a:latin typeface="Georgia Pro Bold"/>
              </a:rPr>
              <a:t>CHALLENGE FACED</a:t>
            </a:r>
          </a:p>
        </p:txBody>
      </p:sp>
      <p:sp>
        <p:nvSpPr>
          <p:cNvPr name="TextBox 16" id="16"/>
          <p:cNvSpPr txBox="true"/>
          <p:nvPr/>
        </p:nvSpPr>
        <p:spPr>
          <a:xfrm rot="0">
            <a:off x="1308082" y="4199470"/>
            <a:ext cx="4672827" cy="3908425"/>
          </a:xfrm>
          <a:prstGeom prst="rect">
            <a:avLst/>
          </a:prstGeom>
        </p:spPr>
        <p:txBody>
          <a:bodyPr anchor="t" rtlCol="false" tIns="0" lIns="0" bIns="0" rIns="0">
            <a:spAutoFit/>
          </a:bodyPr>
          <a:lstStyle/>
          <a:p>
            <a:pPr>
              <a:lnSpc>
                <a:spcPts val="3919"/>
              </a:lnSpc>
            </a:pPr>
            <a:r>
              <a:rPr lang="en-US" sz="2799">
                <a:solidFill>
                  <a:srgbClr val="FFFFFF"/>
                </a:solidFill>
                <a:latin typeface="Futura Bold"/>
              </a:rPr>
              <a:t>Regulatory Uncertainty:</a:t>
            </a:r>
          </a:p>
          <a:p>
            <a:pPr>
              <a:lnSpc>
                <a:spcPts val="3919"/>
              </a:lnSpc>
            </a:pPr>
          </a:p>
          <a:p>
            <a:pPr>
              <a:lnSpc>
                <a:spcPts val="3919"/>
              </a:lnSpc>
            </a:pPr>
            <a:r>
              <a:rPr lang="en-US" sz="2799">
                <a:solidFill>
                  <a:srgbClr val="FFFFFF"/>
                </a:solidFill>
                <a:latin typeface="Futura"/>
              </a:rPr>
              <a:t>Adapting to evolving legal frameworks that govern digital assets and blockchain technology proved challenging.</a:t>
            </a:r>
          </a:p>
          <a:p>
            <a:pPr>
              <a:lnSpc>
                <a:spcPts val="3079"/>
              </a:lnSpc>
            </a:pPr>
          </a:p>
        </p:txBody>
      </p:sp>
      <p:grpSp>
        <p:nvGrpSpPr>
          <p:cNvPr name="Group 17" id="17"/>
          <p:cNvGrpSpPr/>
          <p:nvPr/>
        </p:nvGrpSpPr>
        <p:grpSpPr>
          <a:xfrm rot="0">
            <a:off x="11711023" y="2625409"/>
            <a:ext cx="5548277" cy="935886"/>
            <a:chOff x="0" y="0"/>
            <a:chExt cx="2409290" cy="406400"/>
          </a:xfrm>
        </p:grpSpPr>
        <p:sp>
          <p:nvSpPr>
            <p:cNvPr name="Freeform 18" id="18"/>
            <p:cNvSpPr/>
            <p:nvPr/>
          </p:nvSpPr>
          <p:spPr>
            <a:xfrm flipH="false" flipV="false" rot="0">
              <a:off x="0" y="0"/>
              <a:ext cx="2409290" cy="406400"/>
            </a:xfrm>
            <a:custGeom>
              <a:avLst/>
              <a:gdLst/>
              <a:ahLst/>
              <a:cxnLst/>
              <a:rect r="r" b="b" t="t" l="l"/>
              <a:pathLst>
                <a:path h="406400" w="2409290">
                  <a:moveTo>
                    <a:pt x="2206090" y="0"/>
                  </a:moveTo>
                  <a:cubicBezTo>
                    <a:pt x="2318315" y="0"/>
                    <a:pt x="2409290" y="90976"/>
                    <a:pt x="2409290" y="203200"/>
                  </a:cubicBezTo>
                  <a:cubicBezTo>
                    <a:pt x="2409290" y="315424"/>
                    <a:pt x="2318315" y="406400"/>
                    <a:pt x="220609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4A633"/>
              </a:solidFill>
              <a:prstDash val="solid"/>
              <a:miter/>
            </a:ln>
          </p:spPr>
        </p:sp>
        <p:sp>
          <p:nvSpPr>
            <p:cNvPr name="TextBox 19" id="19"/>
            <p:cNvSpPr txBox="true"/>
            <p:nvPr/>
          </p:nvSpPr>
          <p:spPr>
            <a:xfrm>
              <a:off x="0" y="-38100"/>
              <a:ext cx="2409290" cy="444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1839163" y="3757892"/>
            <a:ext cx="5420137" cy="5081343"/>
            <a:chOff x="0" y="0"/>
            <a:chExt cx="1427526" cy="1338296"/>
          </a:xfrm>
        </p:grpSpPr>
        <p:sp>
          <p:nvSpPr>
            <p:cNvPr name="Freeform 21" id="21"/>
            <p:cNvSpPr/>
            <p:nvPr/>
          </p:nvSpPr>
          <p:spPr>
            <a:xfrm flipH="false" flipV="false" rot="0">
              <a:off x="0" y="0"/>
              <a:ext cx="1427526" cy="1338296"/>
            </a:xfrm>
            <a:custGeom>
              <a:avLst/>
              <a:gdLst/>
              <a:ahLst/>
              <a:cxnLst/>
              <a:rect r="r" b="b" t="t" l="l"/>
              <a:pathLst>
                <a:path h="1338296" w="1427526">
                  <a:moveTo>
                    <a:pt x="0" y="0"/>
                  </a:moveTo>
                  <a:lnTo>
                    <a:pt x="1427526" y="0"/>
                  </a:lnTo>
                  <a:lnTo>
                    <a:pt x="1427526" y="1338296"/>
                  </a:lnTo>
                  <a:lnTo>
                    <a:pt x="0" y="1338296"/>
                  </a:lnTo>
                  <a:close/>
                </a:path>
              </a:pathLst>
            </a:custGeom>
            <a:solidFill>
              <a:srgbClr val="000000"/>
            </a:solidFill>
            <a:ln w="38100" cap="sq">
              <a:solidFill>
                <a:srgbClr val="F4A633"/>
              </a:solidFill>
              <a:prstDash val="solid"/>
              <a:miter/>
            </a:ln>
          </p:spPr>
        </p:sp>
        <p:sp>
          <p:nvSpPr>
            <p:cNvPr name="TextBox 22" id="22"/>
            <p:cNvSpPr txBox="true"/>
            <p:nvPr/>
          </p:nvSpPr>
          <p:spPr>
            <a:xfrm>
              <a:off x="0" y="-38100"/>
              <a:ext cx="1427526" cy="1376396"/>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2016581" y="4199470"/>
            <a:ext cx="5242719" cy="3510280"/>
          </a:xfrm>
          <a:prstGeom prst="rect">
            <a:avLst/>
          </a:prstGeom>
        </p:spPr>
        <p:txBody>
          <a:bodyPr anchor="t" rtlCol="false" tIns="0" lIns="0" bIns="0" rIns="0">
            <a:spAutoFit/>
          </a:bodyPr>
          <a:lstStyle/>
          <a:p>
            <a:pPr>
              <a:lnSpc>
                <a:spcPts val="3919"/>
              </a:lnSpc>
            </a:pPr>
            <a:r>
              <a:rPr lang="en-US" sz="2799">
                <a:solidFill>
                  <a:srgbClr val="FFFFFF"/>
                </a:solidFill>
                <a:latin typeface="Futura Bold"/>
              </a:rPr>
              <a:t>Proactive Regulatory Alignment:</a:t>
            </a:r>
          </a:p>
          <a:p>
            <a:pPr>
              <a:lnSpc>
                <a:spcPts val="3919"/>
              </a:lnSpc>
            </a:pPr>
          </a:p>
          <a:p>
            <a:pPr>
              <a:lnSpc>
                <a:spcPts val="3919"/>
              </a:lnSpc>
            </a:pPr>
            <a:r>
              <a:rPr lang="en-US" sz="2799">
                <a:solidFill>
                  <a:srgbClr val="FFFFFF"/>
                </a:solidFill>
                <a:latin typeface="Futura"/>
              </a:rPr>
              <a:t>We aligned closely with existing regulatory frameworks early on, enabling us to anticipate compliance challenges and   adapt our development process.</a:t>
            </a:r>
            <a:r>
              <a:rPr lang="en-US" sz="2799">
                <a:solidFill>
                  <a:srgbClr val="FFFFFF"/>
                </a:solidFill>
                <a:latin typeface="Futura Bold"/>
              </a:rPr>
              <a:t> </a:t>
            </a:r>
          </a:p>
        </p:txBody>
      </p:sp>
      <p:sp>
        <p:nvSpPr>
          <p:cNvPr name="TextBox 24" id="24"/>
          <p:cNvSpPr txBox="true"/>
          <p:nvPr/>
        </p:nvSpPr>
        <p:spPr>
          <a:xfrm rot="0">
            <a:off x="12612400" y="2790740"/>
            <a:ext cx="4646900" cy="539562"/>
          </a:xfrm>
          <a:prstGeom prst="rect">
            <a:avLst/>
          </a:prstGeom>
        </p:spPr>
        <p:txBody>
          <a:bodyPr anchor="t" rtlCol="false" tIns="0" lIns="0" bIns="0" rIns="0">
            <a:spAutoFit/>
          </a:bodyPr>
          <a:lstStyle/>
          <a:p>
            <a:pPr>
              <a:lnSpc>
                <a:spcPts val="4385"/>
              </a:lnSpc>
            </a:pPr>
            <a:r>
              <a:rPr lang="en-US" sz="3132">
                <a:solidFill>
                  <a:srgbClr val="FFFFFF"/>
                </a:solidFill>
                <a:latin typeface="Georgia Pro Bold"/>
              </a:rPr>
              <a:t>LESSON LEARNED</a:t>
            </a:r>
          </a:p>
        </p:txBody>
      </p:sp>
      <p:sp>
        <p:nvSpPr>
          <p:cNvPr name="TextBox 25" id="25"/>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36</a:t>
            </a:r>
          </a:p>
        </p:txBody>
      </p:sp>
      <p:grpSp>
        <p:nvGrpSpPr>
          <p:cNvPr name="Group 26" id="26"/>
          <p:cNvGrpSpPr/>
          <p:nvPr/>
        </p:nvGrpSpPr>
        <p:grpSpPr>
          <a:xfrm rot="0">
            <a:off x="0" y="9307895"/>
            <a:ext cx="18288000" cy="979105"/>
            <a:chOff x="0" y="0"/>
            <a:chExt cx="4816593" cy="257871"/>
          </a:xfrm>
        </p:grpSpPr>
        <p:sp>
          <p:nvSpPr>
            <p:cNvPr name="Freeform 27" id="27"/>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28" id="28"/>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30" id="30"/>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31" id="31"/>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32" id="32"/>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33" id="33"/>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34" id="34"/>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LIVE DEMO</a:t>
            </a:r>
          </a:p>
        </p:txBody>
      </p:sp>
      <p:sp>
        <p:nvSpPr>
          <p:cNvPr name="TextBox 35" id="35"/>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CHALLENGES</a:t>
            </a:r>
          </a:p>
        </p:txBody>
      </p:sp>
      <p:sp>
        <p:nvSpPr>
          <p:cNvPr name="TextBox 36" id="36"/>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CONSIDERATIONS</a:t>
            </a:r>
          </a:p>
        </p:txBody>
      </p:sp>
      <p:sp>
        <p:nvSpPr>
          <p:cNvPr name="TextBox 37" id="37"/>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38" id="38"/>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39" id="39"/>
          <p:cNvSpPr/>
          <p:nvPr/>
        </p:nvSpPr>
        <p:spPr>
          <a:xfrm>
            <a:off x="9295731" y="9759347"/>
            <a:ext cx="454199" cy="0"/>
          </a:xfrm>
          <a:prstGeom prst="line">
            <a:avLst/>
          </a:prstGeom>
          <a:ln cap="flat" w="38100">
            <a:solidFill>
              <a:srgbClr val="FFFFFF"/>
            </a:solidFill>
            <a:prstDash val="solid"/>
            <a:headEnd type="none" len="sm" w="sm"/>
            <a:tailEnd type="arrow" len="sm" w="med"/>
          </a:ln>
        </p:spPr>
      </p:sp>
      <p:sp>
        <p:nvSpPr>
          <p:cNvPr name="AutoShape 40" id="40"/>
          <p:cNvSpPr/>
          <p:nvPr/>
        </p:nvSpPr>
        <p:spPr>
          <a:xfrm>
            <a:off x="12778562" y="9759347"/>
            <a:ext cx="454199" cy="0"/>
          </a:xfrm>
          <a:prstGeom prst="line">
            <a:avLst/>
          </a:prstGeom>
          <a:ln cap="flat" w="38100">
            <a:solidFill>
              <a:srgbClr val="FFFFFF"/>
            </a:solidFill>
            <a:prstDash val="solid"/>
            <a:headEnd type="none" len="sm" w="sm"/>
            <a:tailEnd type="arrow" len="sm" w="med"/>
          </a:ln>
        </p:spPr>
      </p:sp>
      <p:sp>
        <p:nvSpPr>
          <p:cNvPr name="AutoShape 41" id="41"/>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35.xml><?xml version="1.0" encoding="utf-8"?>
<p:sld xmlns:p="http://schemas.openxmlformats.org/presentationml/2006/main" xmlns:a="http://schemas.openxmlformats.org/drawingml/2006/main">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227781" y="457843"/>
            <a:ext cx="19146613" cy="1644704"/>
            <a:chOff x="0" y="0"/>
            <a:chExt cx="2815816" cy="241880"/>
          </a:xfrm>
        </p:grpSpPr>
        <p:sp>
          <p:nvSpPr>
            <p:cNvPr name="Freeform 3" id="3"/>
            <p:cNvSpPr/>
            <p:nvPr/>
          </p:nvSpPr>
          <p:spPr>
            <a:xfrm flipH="false" flipV="false" rot="0">
              <a:off x="0" y="0"/>
              <a:ext cx="2815816" cy="241880"/>
            </a:xfrm>
            <a:custGeom>
              <a:avLst/>
              <a:gdLst/>
              <a:ahLst/>
              <a:cxnLst/>
              <a:rect r="r" b="b" t="t" l="l"/>
              <a:pathLst>
                <a:path h="241880" w="2815816">
                  <a:moveTo>
                    <a:pt x="2612616" y="0"/>
                  </a:moveTo>
                  <a:cubicBezTo>
                    <a:pt x="2724840" y="0"/>
                    <a:pt x="2815816" y="54147"/>
                    <a:pt x="2815816" y="120940"/>
                  </a:cubicBezTo>
                  <a:cubicBezTo>
                    <a:pt x="2815816" y="187733"/>
                    <a:pt x="2724840" y="241880"/>
                    <a:pt x="2612616"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4" id="4"/>
            <p:cNvSpPr txBox="true"/>
            <p:nvPr/>
          </p:nvSpPr>
          <p:spPr>
            <a:xfrm>
              <a:off x="0" y="-38100"/>
              <a:ext cx="2815816" cy="27998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73916" y="2625409"/>
            <a:ext cx="5341159" cy="935886"/>
            <a:chOff x="0" y="0"/>
            <a:chExt cx="2319351" cy="406400"/>
          </a:xfrm>
        </p:grpSpPr>
        <p:sp>
          <p:nvSpPr>
            <p:cNvPr name="Freeform 6" id="6"/>
            <p:cNvSpPr/>
            <p:nvPr/>
          </p:nvSpPr>
          <p:spPr>
            <a:xfrm flipH="false" flipV="false" rot="0">
              <a:off x="0" y="0"/>
              <a:ext cx="2319351" cy="406400"/>
            </a:xfrm>
            <a:custGeom>
              <a:avLst/>
              <a:gdLst/>
              <a:ahLst/>
              <a:cxnLst/>
              <a:rect r="r" b="b" t="t" l="l"/>
              <a:pathLst>
                <a:path h="406400" w="2319351">
                  <a:moveTo>
                    <a:pt x="2116151" y="0"/>
                  </a:moveTo>
                  <a:cubicBezTo>
                    <a:pt x="2228375" y="0"/>
                    <a:pt x="2319351" y="90976"/>
                    <a:pt x="2319351" y="203200"/>
                  </a:cubicBezTo>
                  <a:cubicBezTo>
                    <a:pt x="2319351" y="315424"/>
                    <a:pt x="2228375" y="406400"/>
                    <a:pt x="211615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4A633"/>
              </a:solidFill>
              <a:prstDash val="solid"/>
              <a:miter/>
            </a:ln>
          </p:spPr>
        </p:sp>
        <p:sp>
          <p:nvSpPr>
            <p:cNvPr name="TextBox 7" id="7"/>
            <p:cNvSpPr txBox="true"/>
            <p:nvPr/>
          </p:nvSpPr>
          <p:spPr>
            <a:xfrm>
              <a:off x="0" y="-38100"/>
              <a:ext cx="2319351" cy="444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02774" y="3757892"/>
            <a:ext cx="5312301" cy="5081343"/>
            <a:chOff x="0" y="0"/>
            <a:chExt cx="1399125" cy="1338296"/>
          </a:xfrm>
        </p:grpSpPr>
        <p:sp>
          <p:nvSpPr>
            <p:cNvPr name="Freeform 9" id="9"/>
            <p:cNvSpPr/>
            <p:nvPr/>
          </p:nvSpPr>
          <p:spPr>
            <a:xfrm flipH="false" flipV="false" rot="0">
              <a:off x="0" y="0"/>
              <a:ext cx="1399125" cy="1338296"/>
            </a:xfrm>
            <a:custGeom>
              <a:avLst/>
              <a:gdLst/>
              <a:ahLst/>
              <a:cxnLst/>
              <a:rect r="r" b="b" t="t" l="l"/>
              <a:pathLst>
                <a:path h="1338296" w="1399125">
                  <a:moveTo>
                    <a:pt x="0" y="0"/>
                  </a:moveTo>
                  <a:lnTo>
                    <a:pt x="1399125" y="0"/>
                  </a:lnTo>
                  <a:lnTo>
                    <a:pt x="1399125" y="1338296"/>
                  </a:lnTo>
                  <a:lnTo>
                    <a:pt x="0" y="1338296"/>
                  </a:lnTo>
                  <a:close/>
                </a:path>
              </a:pathLst>
            </a:custGeom>
            <a:solidFill>
              <a:srgbClr val="000000"/>
            </a:solidFill>
            <a:ln w="38100" cap="sq">
              <a:solidFill>
                <a:srgbClr val="F4A633"/>
              </a:solidFill>
              <a:prstDash val="solid"/>
              <a:miter/>
            </a:ln>
          </p:spPr>
        </p:sp>
        <p:sp>
          <p:nvSpPr>
            <p:cNvPr name="TextBox 10" id="10"/>
            <p:cNvSpPr txBox="true"/>
            <p:nvPr/>
          </p:nvSpPr>
          <p:spPr>
            <a:xfrm>
              <a:off x="0" y="-38100"/>
              <a:ext cx="1399125" cy="1376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7600950" y="4951029"/>
            <a:ext cx="3086100" cy="2025253"/>
            <a:chOff x="0" y="0"/>
            <a:chExt cx="812800" cy="533400"/>
          </a:xfrm>
        </p:grpSpPr>
        <p:sp>
          <p:nvSpPr>
            <p:cNvPr name="Freeform 12" id="12"/>
            <p:cNvSpPr/>
            <p:nvPr/>
          </p:nvSpPr>
          <p:spPr>
            <a:xfrm flipH="false" flipV="false" rot="0">
              <a:off x="0" y="0"/>
              <a:ext cx="812800" cy="533400"/>
            </a:xfrm>
            <a:custGeom>
              <a:avLst/>
              <a:gdLst/>
              <a:ahLst/>
              <a:cxnLst/>
              <a:rect r="r" b="b" t="t" l="l"/>
              <a:pathLst>
                <a:path h="533400" w="812800">
                  <a:moveTo>
                    <a:pt x="273050" y="0"/>
                  </a:moveTo>
                  <a:lnTo>
                    <a:pt x="0" y="266700"/>
                  </a:lnTo>
                  <a:lnTo>
                    <a:pt x="273050" y="533400"/>
                  </a:lnTo>
                  <a:lnTo>
                    <a:pt x="273050" y="400050"/>
                  </a:lnTo>
                  <a:lnTo>
                    <a:pt x="539750" y="400050"/>
                  </a:lnTo>
                  <a:lnTo>
                    <a:pt x="539750" y="533400"/>
                  </a:lnTo>
                  <a:lnTo>
                    <a:pt x="812800" y="266700"/>
                  </a:lnTo>
                  <a:lnTo>
                    <a:pt x="539750" y="0"/>
                  </a:lnTo>
                  <a:lnTo>
                    <a:pt x="539750" y="133350"/>
                  </a:lnTo>
                  <a:lnTo>
                    <a:pt x="273050" y="133350"/>
                  </a:lnTo>
                  <a:lnTo>
                    <a:pt x="273050" y="0"/>
                  </a:lnTo>
                  <a:close/>
                </a:path>
              </a:pathLst>
            </a:custGeom>
            <a:solidFill>
              <a:srgbClr val="F4A633"/>
            </a:solidFill>
          </p:spPr>
        </p:sp>
        <p:sp>
          <p:nvSpPr>
            <p:cNvPr name="TextBox 13" id="13"/>
            <p:cNvSpPr txBox="true"/>
            <p:nvPr/>
          </p:nvSpPr>
          <p:spPr>
            <a:xfrm>
              <a:off x="101600" y="101600"/>
              <a:ext cx="609600" cy="2921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538226" y="653374"/>
            <a:ext cx="18098711"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CHALLENGES AND LESSONS LEARNED</a:t>
            </a:r>
          </a:p>
        </p:txBody>
      </p:sp>
      <p:sp>
        <p:nvSpPr>
          <p:cNvPr name="TextBox 15" id="15"/>
          <p:cNvSpPr txBox="true"/>
          <p:nvPr/>
        </p:nvSpPr>
        <p:spPr>
          <a:xfrm rot="0">
            <a:off x="1511392" y="2790740"/>
            <a:ext cx="4646900" cy="539562"/>
          </a:xfrm>
          <a:prstGeom prst="rect">
            <a:avLst/>
          </a:prstGeom>
        </p:spPr>
        <p:txBody>
          <a:bodyPr anchor="t" rtlCol="false" tIns="0" lIns="0" bIns="0" rIns="0">
            <a:spAutoFit/>
          </a:bodyPr>
          <a:lstStyle/>
          <a:p>
            <a:pPr>
              <a:lnSpc>
                <a:spcPts val="4385"/>
              </a:lnSpc>
            </a:pPr>
            <a:r>
              <a:rPr lang="en-US" sz="3132">
                <a:solidFill>
                  <a:srgbClr val="FFFFFF"/>
                </a:solidFill>
                <a:latin typeface="Georgia Pro Bold"/>
              </a:rPr>
              <a:t>CHALLENGE FACED</a:t>
            </a:r>
          </a:p>
        </p:txBody>
      </p:sp>
      <p:sp>
        <p:nvSpPr>
          <p:cNvPr name="TextBox 16" id="16"/>
          <p:cNvSpPr txBox="true"/>
          <p:nvPr/>
        </p:nvSpPr>
        <p:spPr>
          <a:xfrm rot="0">
            <a:off x="1308082" y="4199470"/>
            <a:ext cx="4672827" cy="3908425"/>
          </a:xfrm>
          <a:prstGeom prst="rect">
            <a:avLst/>
          </a:prstGeom>
        </p:spPr>
        <p:txBody>
          <a:bodyPr anchor="t" rtlCol="false" tIns="0" lIns="0" bIns="0" rIns="0">
            <a:spAutoFit/>
          </a:bodyPr>
          <a:lstStyle/>
          <a:p>
            <a:pPr>
              <a:lnSpc>
                <a:spcPts val="3919"/>
              </a:lnSpc>
            </a:pPr>
            <a:r>
              <a:rPr lang="en-US" sz="2799">
                <a:solidFill>
                  <a:srgbClr val="FFFFFF"/>
                </a:solidFill>
                <a:latin typeface="Futura Bold"/>
              </a:rPr>
              <a:t>Technical Interoperability:</a:t>
            </a:r>
          </a:p>
          <a:p>
            <a:pPr>
              <a:lnSpc>
                <a:spcPts val="3919"/>
              </a:lnSpc>
            </a:pPr>
          </a:p>
          <a:p>
            <a:pPr>
              <a:lnSpc>
                <a:spcPts val="3919"/>
              </a:lnSpc>
            </a:pPr>
            <a:r>
              <a:rPr lang="en-US" sz="2799">
                <a:solidFill>
                  <a:srgbClr val="FFFFFF"/>
                </a:solidFill>
                <a:latin typeface="Futura"/>
              </a:rPr>
              <a:t>Ensuring that our blockchain solution could interact seamlessly with various other technology systems and platforms.</a:t>
            </a:r>
          </a:p>
          <a:p>
            <a:pPr>
              <a:lnSpc>
                <a:spcPts val="3079"/>
              </a:lnSpc>
            </a:pPr>
          </a:p>
        </p:txBody>
      </p:sp>
      <p:grpSp>
        <p:nvGrpSpPr>
          <p:cNvPr name="Group 17" id="17"/>
          <p:cNvGrpSpPr/>
          <p:nvPr/>
        </p:nvGrpSpPr>
        <p:grpSpPr>
          <a:xfrm rot="0">
            <a:off x="11711023" y="2625409"/>
            <a:ext cx="5548277" cy="935886"/>
            <a:chOff x="0" y="0"/>
            <a:chExt cx="2409290" cy="406400"/>
          </a:xfrm>
        </p:grpSpPr>
        <p:sp>
          <p:nvSpPr>
            <p:cNvPr name="Freeform 18" id="18"/>
            <p:cNvSpPr/>
            <p:nvPr/>
          </p:nvSpPr>
          <p:spPr>
            <a:xfrm flipH="false" flipV="false" rot="0">
              <a:off x="0" y="0"/>
              <a:ext cx="2409290" cy="406400"/>
            </a:xfrm>
            <a:custGeom>
              <a:avLst/>
              <a:gdLst/>
              <a:ahLst/>
              <a:cxnLst/>
              <a:rect r="r" b="b" t="t" l="l"/>
              <a:pathLst>
                <a:path h="406400" w="2409290">
                  <a:moveTo>
                    <a:pt x="2206090" y="0"/>
                  </a:moveTo>
                  <a:cubicBezTo>
                    <a:pt x="2318315" y="0"/>
                    <a:pt x="2409290" y="90976"/>
                    <a:pt x="2409290" y="203200"/>
                  </a:cubicBezTo>
                  <a:cubicBezTo>
                    <a:pt x="2409290" y="315424"/>
                    <a:pt x="2318315" y="406400"/>
                    <a:pt x="220609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4A633"/>
              </a:solidFill>
              <a:prstDash val="solid"/>
              <a:miter/>
            </a:ln>
          </p:spPr>
        </p:sp>
        <p:sp>
          <p:nvSpPr>
            <p:cNvPr name="TextBox 19" id="19"/>
            <p:cNvSpPr txBox="true"/>
            <p:nvPr/>
          </p:nvSpPr>
          <p:spPr>
            <a:xfrm>
              <a:off x="0" y="-38100"/>
              <a:ext cx="2409290" cy="444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1839163" y="3757892"/>
            <a:ext cx="5420137" cy="5081343"/>
            <a:chOff x="0" y="0"/>
            <a:chExt cx="1427526" cy="1338296"/>
          </a:xfrm>
        </p:grpSpPr>
        <p:sp>
          <p:nvSpPr>
            <p:cNvPr name="Freeform 21" id="21"/>
            <p:cNvSpPr/>
            <p:nvPr/>
          </p:nvSpPr>
          <p:spPr>
            <a:xfrm flipH="false" flipV="false" rot="0">
              <a:off x="0" y="0"/>
              <a:ext cx="1427526" cy="1338296"/>
            </a:xfrm>
            <a:custGeom>
              <a:avLst/>
              <a:gdLst/>
              <a:ahLst/>
              <a:cxnLst/>
              <a:rect r="r" b="b" t="t" l="l"/>
              <a:pathLst>
                <a:path h="1338296" w="1427526">
                  <a:moveTo>
                    <a:pt x="0" y="0"/>
                  </a:moveTo>
                  <a:lnTo>
                    <a:pt x="1427526" y="0"/>
                  </a:lnTo>
                  <a:lnTo>
                    <a:pt x="1427526" y="1338296"/>
                  </a:lnTo>
                  <a:lnTo>
                    <a:pt x="0" y="1338296"/>
                  </a:lnTo>
                  <a:close/>
                </a:path>
              </a:pathLst>
            </a:custGeom>
            <a:solidFill>
              <a:srgbClr val="000000"/>
            </a:solidFill>
            <a:ln w="38100" cap="sq">
              <a:solidFill>
                <a:srgbClr val="F4A633"/>
              </a:solidFill>
              <a:prstDash val="solid"/>
              <a:miter/>
            </a:ln>
          </p:spPr>
        </p:sp>
        <p:sp>
          <p:nvSpPr>
            <p:cNvPr name="TextBox 22" id="22"/>
            <p:cNvSpPr txBox="true"/>
            <p:nvPr/>
          </p:nvSpPr>
          <p:spPr>
            <a:xfrm>
              <a:off x="0" y="-38100"/>
              <a:ext cx="1427526" cy="1376396"/>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2016581" y="4199470"/>
            <a:ext cx="5242719" cy="4500880"/>
          </a:xfrm>
          <a:prstGeom prst="rect">
            <a:avLst/>
          </a:prstGeom>
        </p:spPr>
        <p:txBody>
          <a:bodyPr anchor="t" rtlCol="false" tIns="0" lIns="0" bIns="0" rIns="0">
            <a:spAutoFit/>
          </a:bodyPr>
          <a:lstStyle/>
          <a:p>
            <a:pPr>
              <a:lnSpc>
                <a:spcPts val="3919"/>
              </a:lnSpc>
            </a:pPr>
            <a:r>
              <a:rPr lang="en-US" sz="2799">
                <a:solidFill>
                  <a:srgbClr val="FFFFFF"/>
                </a:solidFill>
                <a:latin typeface="Futura Bold"/>
              </a:rPr>
              <a:t>Emphasizing Technical Flexibility: </a:t>
            </a:r>
          </a:p>
          <a:p>
            <a:pPr>
              <a:lnSpc>
                <a:spcPts val="3919"/>
              </a:lnSpc>
            </a:pPr>
          </a:p>
          <a:p>
            <a:pPr>
              <a:lnSpc>
                <a:spcPts val="3919"/>
              </a:lnSpc>
            </a:pPr>
            <a:r>
              <a:rPr lang="en-US" sz="2799">
                <a:solidFill>
                  <a:srgbClr val="FFFFFF"/>
                </a:solidFill>
                <a:latin typeface="Futura"/>
              </a:rPr>
              <a:t>We learned the importance of designing systems with adaptability in mind, allowing for easier integration with other technologies and future upgrades.</a:t>
            </a:r>
          </a:p>
          <a:p>
            <a:pPr>
              <a:lnSpc>
                <a:spcPts val="3919"/>
              </a:lnSpc>
            </a:pPr>
          </a:p>
        </p:txBody>
      </p:sp>
      <p:sp>
        <p:nvSpPr>
          <p:cNvPr name="TextBox 24" id="24"/>
          <p:cNvSpPr txBox="true"/>
          <p:nvPr/>
        </p:nvSpPr>
        <p:spPr>
          <a:xfrm rot="0">
            <a:off x="12612400" y="2790740"/>
            <a:ext cx="4646900" cy="539562"/>
          </a:xfrm>
          <a:prstGeom prst="rect">
            <a:avLst/>
          </a:prstGeom>
        </p:spPr>
        <p:txBody>
          <a:bodyPr anchor="t" rtlCol="false" tIns="0" lIns="0" bIns="0" rIns="0">
            <a:spAutoFit/>
          </a:bodyPr>
          <a:lstStyle/>
          <a:p>
            <a:pPr>
              <a:lnSpc>
                <a:spcPts val="4385"/>
              </a:lnSpc>
            </a:pPr>
            <a:r>
              <a:rPr lang="en-US" sz="3132">
                <a:solidFill>
                  <a:srgbClr val="FFFFFF"/>
                </a:solidFill>
                <a:latin typeface="Georgia Pro Bold"/>
              </a:rPr>
              <a:t>LESSON LEARNED</a:t>
            </a:r>
          </a:p>
        </p:txBody>
      </p:sp>
      <p:sp>
        <p:nvSpPr>
          <p:cNvPr name="TextBox 25" id="25"/>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37</a:t>
            </a:r>
          </a:p>
        </p:txBody>
      </p:sp>
      <p:grpSp>
        <p:nvGrpSpPr>
          <p:cNvPr name="Group 26" id="26"/>
          <p:cNvGrpSpPr/>
          <p:nvPr/>
        </p:nvGrpSpPr>
        <p:grpSpPr>
          <a:xfrm rot="0">
            <a:off x="0" y="9307895"/>
            <a:ext cx="18288000" cy="979105"/>
            <a:chOff x="0" y="0"/>
            <a:chExt cx="4816593" cy="257871"/>
          </a:xfrm>
        </p:grpSpPr>
        <p:sp>
          <p:nvSpPr>
            <p:cNvPr name="Freeform 27" id="27"/>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28" id="28"/>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30" id="30"/>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31" id="31"/>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32" id="32"/>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33" id="33"/>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34" id="34"/>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LIVE DEMO</a:t>
            </a:r>
          </a:p>
        </p:txBody>
      </p:sp>
      <p:sp>
        <p:nvSpPr>
          <p:cNvPr name="TextBox 35" id="35"/>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CHALLENGES</a:t>
            </a:r>
          </a:p>
        </p:txBody>
      </p:sp>
      <p:sp>
        <p:nvSpPr>
          <p:cNvPr name="TextBox 36" id="36"/>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CONSIDERATIONS</a:t>
            </a:r>
          </a:p>
        </p:txBody>
      </p:sp>
      <p:sp>
        <p:nvSpPr>
          <p:cNvPr name="TextBox 37" id="37"/>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38" id="38"/>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39" id="39"/>
          <p:cNvSpPr/>
          <p:nvPr/>
        </p:nvSpPr>
        <p:spPr>
          <a:xfrm>
            <a:off x="9295731" y="9759347"/>
            <a:ext cx="454199" cy="0"/>
          </a:xfrm>
          <a:prstGeom prst="line">
            <a:avLst/>
          </a:prstGeom>
          <a:ln cap="flat" w="38100">
            <a:solidFill>
              <a:srgbClr val="FFFFFF"/>
            </a:solidFill>
            <a:prstDash val="solid"/>
            <a:headEnd type="none" len="sm" w="sm"/>
            <a:tailEnd type="arrow" len="sm" w="med"/>
          </a:ln>
        </p:spPr>
      </p:sp>
      <p:sp>
        <p:nvSpPr>
          <p:cNvPr name="AutoShape 40" id="40"/>
          <p:cNvSpPr/>
          <p:nvPr/>
        </p:nvSpPr>
        <p:spPr>
          <a:xfrm>
            <a:off x="12778562" y="9759347"/>
            <a:ext cx="454199" cy="0"/>
          </a:xfrm>
          <a:prstGeom prst="line">
            <a:avLst/>
          </a:prstGeom>
          <a:ln cap="flat" w="38100">
            <a:solidFill>
              <a:srgbClr val="FFFFFF"/>
            </a:solidFill>
            <a:prstDash val="solid"/>
            <a:headEnd type="none" len="sm" w="sm"/>
            <a:tailEnd type="arrow" len="sm" w="med"/>
          </a:ln>
        </p:spPr>
      </p:sp>
      <p:sp>
        <p:nvSpPr>
          <p:cNvPr name="AutoShape 41" id="41"/>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227781" y="295918"/>
            <a:ext cx="17565868" cy="1644704"/>
            <a:chOff x="0" y="0"/>
            <a:chExt cx="2583342" cy="241880"/>
          </a:xfrm>
        </p:grpSpPr>
        <p:sp>
          <p:nvSpPr>
            <p:cNvPr name="Freeform 3" id="3"/>
            <p:cNvSpPr/>
            <p:nvPr/>
          </p:nvSpPr>
          <p:spPr>
            <a:xfrm flipH="false" flipV="false" rot="0">
              <a:off x="0" y="0"/>
              <a:ext cx="2583342" cy="241880"/>
            </a:xfrm>
            <a:custGeom>
              <a:avLst/>
              <a:gdLst/>
              <a:ahLst/>
              <a:cxnLst/>
              <a:rect r="r" b="b" t="t" l="l"/>
              <a:pathLst>
                <a:path h="241880" w="2583342">
                  <a:moveTo>
                    <a:pt x="2380142" y="0"/>
                  </a:moveTo>
                  <a:cubicBezTo>
                    <a:pt x="2492367" y="0"/>
                    <a:pt x="2583342" y="54147"/>
                    <a:pt x="2583342" y="120940"/>
                  </a:cubicBezTo>
                  <a:cubicBezTo>
                    <a:pt x="2583342" y="187733"/>
                    <a:pt x="2492367" y="241880"/>
                    <a:pt x="2380142"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4" id="4"/>
            <p:cNvSpPr txBox="true"/>
            <p:nvPr/>
          </p:nvSpPr>
          <p:spPr>
            <a:xfrm>
              <a:off x="0" y="-38100"/>
              <a:ext cx="2583342" cy="27998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38226" y="491449"/>
            <a:ext cx="18098711"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FUTURE PROSPECTS AND SUGGESTIONS</a:t>
            </a:r>
          </a:p>
        </p:txBody>
      </p:sp>
      <p:grpSp>
        <p:nvGrpSpPr>
          <p:cNvPr name="Group 6" id="6"/>
          <p:cNvGrpSpPr/>
          <p:nvPr/>
        </p:nvGrpSpPr>
        <p:grpSpPr>
          <a:xfrm rot="0">
            <a:off x="-9070337" y="2102547"/>
            <a:ext cx="20198074" cy="1321136"/>
            <a:chOff x="0" y="0"/>
            <a:chExt cx="3697963" cy="241880"/>
          </a:xfrm>
        </p:grpSpPr>
        <p:sp>
          <p:nvSpPr>
            <p:cNvPr name="Freeform 7" id="7"/>
            <p:cNvSpPr/>
            <p:nvPr/>
          </p:nvSpPr>
          <p:spPr>
            <a:xfrm flipH="false" flipV="false" rot="0">
              <a:off x="0" y="0"/>
              <a:ext cx="3697963" cy="241880"/>
            </a:xfrm>
            <a:custGeom>
              <a:avLst/>
              <a:gdLst/>
              <a:ahLst/>
              <a:cxnLst/>
              <a:rect r="r" b="b" t="t" l="l"/>
              <a:pathLst>
                <a:path h="241880" w="3697963">
                  <a:moveTo>
                    <a:pt x="3494763" y="0"/>
                  </a:moveTo>
                  <a:cubicBezTo>
                    <a:pt x="3606987" y="0"/>
                    <a:pt x="3697963" y="54147"/>
                    <a:pt x="3697963" y="120940"/>
                  </a:cubicBezTo>
                  <a:cubicBezTo>
                    <a:pt x="3697963" y="187733"/>
                    <a:pt x="3606987" y="241880"/>
                    <a:pt x="3494763"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8" id="8"/>
            <p:cNvSpPr txBox="true"/>
            <p:nvPr/>
          </p:nvSpPr>
          <p:spPr>
            <a:xfrm>
              <a:off x="0" y="-38100"/>
              <a:ext cx="3697963" cy="27998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553050" y="3741457"/>
            <a:ext cx="12542248" cy="5312842"/>
          </a:xfrm>
          <a:prstGeom prst="rect">
            <a:avLst/>
          </a:prstGeom>
        </p:spPr>
        <p:txBody>
          <a:bodyPr anchor="t" rtlCol="false" tIns="0" lIns="0" bIns="0" rIns="0">
            <a:spAutoFit/>
          </a:bodyPr>
          <a:lstStyle/>
          <a:p>
            <a:pPr algn="just">
              <a:lnSpc>
                <a:spcPts val="3266"/>
              </a:lnSpc>
              <a:spcBef>
                <a:spcPct val="0"/>
              </a:spcBef>
            </a:pPr>
            <a:r>
              <a:rPr lang="en-US" sz="2333">
                <a:solidFill>
                  <a:srgbClr val="F4A633"/>
                </a:solidFill>
                <a:latin typeface="Canva Sans"/>
              </a:rPr>
              <a:t>I</a:t>
            </a:r>
            <a:r>
              <a:rPr lang="en-US" sz="2333">
                <a:solidFill>
                  <a:srgbClr val="F4A633"/>
                </a:solidFill>
                <a:latin typeface="Canva Sans Bold"/>
              </a:rPr>
              <a:t>ntroduction</a:t>
            </a:r>
          </a:p>
          <a:p>
            <a:pPr algn="just">
              <a:lnSpc>
                <a:spcPts val="3266"/>
              </a:lnSpc>
              <a:spcBef>
                <a:spcPct val="0"/>
              </a:spcBef>
            </a:pPr>
          </a:p>
          <a:p>
            <a:pPr algn="just" marL="503697" indent="-251848" lvl="1">
              <a:lnSpc>
                <a:spcPts val="3266"/>
              </a:lnSpc>
              <a:spcBef>
                <a:spcPct val="0"/>
              </a:spcBef>
              <a:buFont typeface="Arial"/>
              <a:buChar char="•"/>
            </a:pPr>
            <a:r>
              <a:rPr lang="en-US" sz="2333">
                <a:solidFill>
                  <a:srgbClr val="FFFFFF"/>
                </a:solidFill>
                <a:latin typeface="Canva Sans"/>
              </a:rPr>
              <a:t>Representing real-world assets, such as properties, as digital tokens on the blockchain.</a:t>
            </a:r>
          </a:p>
          <a:p>
            <a:pPr algn="just">
              <a:lnSpc>
                <a:spcPts val="3266"/>
              </a:lnSpc>
              <a:spcBef>
                <a:spcPct val="0"/>
              </a:spcBef>
            </a:pPr>
          </a:p>
          <a:p>
            <a:pPr algn="just">
              <a:lnSpc>
                <a:spcPts val="3266"/>
              </a:lnSpc>
              <a:spcBef>
                <a:spcPct val="0"/>
              </a:spcBef>
            </a:pPr>
          </a:p>
          <a:p>
            <a:pPr algn="just">
              <a:lnSpc>
                <a:spcPts val="3266"/>
              </a:lnSpc>
              <a:spcBef>
                <a:spcPct val="0"/>
              </a:spcBef>
            </a:pPr>
            <a:r>
              <a:rPr lang="en-US" sz="2333">
                <a:solidFill>
                  <a:srgbClr val="F4A633"/>
                </a:solidFill>
                <a:latin typeface="Canva Sans Bold"/>
              </a:rPr>
              <a:t>Benefits of Tokenization</a:t>
            </a:r>
          </a:p>
          <a:p>
            <a:pPr algn="just">
              <a:lnSpc>
                <a:spcPts val="3266"/>
              </a:lnSpc>
              <a:spcBef>
                <a:spcPct val="0"/>
              </a:spcBef>
            </a:pPr>
          </a:p>
          <a:p>
            <a:pPr algn="just" marL="503697" indent="-251848" lvl="1">
              <a:lnSpc>
                <a:spcPts val="3266"/>
              </a:lnSpc>
              <a:spcBef>
                <a:spcPct val="0"/>
              </a:spcBef>
              <a:buFont typeface="Arial"/>
              <a:buChar char="•"/>
            </a:pPr>
            <a:r>
              <a:rPr lang="en-US" sz="2333">
                <a:solidFill>
                  <a:srgbClr val="FFFFFF"/>
                </a:solidFill>
                <a:latin typeface="Canva Sans Bold"/>
              </a:rPr>
              <a:t>Enhanced Liquidity:</a:t>
            </a:r>
            <a:r>
              <a:rPr lang="en-US" sz="2333">
                <a:solidFill>
                  <a:srgbClr val="FFFFFF"/>
                </a:solidFill>
                <a:latin typeface="Canva Sans"/>
              </a:rPr>
              <a:t> </a:t>
            </a:r>
          </a:p>
          <a:p>
            <a:pPr algn="just">
              <a:lnSpc>
                <a:spcPts val="3266"/>
              </a:lnSpc>
              <a:spcBef>
                <a:spcPct val="0"/>
              </a:spcBef>
            </a:pPr>
          </a:p>
          <a:p>
            <a:pPr algn="just" marL="503697" indent="-251848" lvl="1">
              <a:lnSpc>
                <a:spcPts val="3266"/>
              </a:lnSpc>
              <a:spcBef>
                <a:spcPct val="0"/>
              </a:spcBef>
              <a:buFont typeface="Arial"/>
              <a:buChar char="•"/>
            </a:pPr>
            <a:r>
              <a:rPr lang="en-US" sz="2333">
                <a:solidFill>
                  <a:srgbClr val="FFFFFF"/>
                </a:solidFill>
                <a:latin typeface="Canva Sans Bold"/>
              </a:rPr>
              <a:t>Accessibility:</a:t>
            </a:r>
          </a:p>
          <a:p>
            <a:pPr algn="just">
              <a:lnSpc>
                <a:spcPts val="3266"/>
              </a:lnSpc>
              <a:spcBef>
                <a:spcPct val="0"/>
              </a:spcBef>
            </a:pPr>
          </a:p>
          <a:p>
            <a:pPr algn="just" marL="503697" indent="-251848" lvl="1">
              <a:lnSpc>
                <a:spcPts val="3266"/>
              </a:lnSpc>
              <a:spcBef>
                <a:spcPct val="0"/>
              </a:spcBef>
              <a:buFont typeface="Arial"/>
              <a:buChar char="•"/>
            </a:pPr>
            <a:r>
              <a:rPr lang="en-US" sz="2333">
                <a:solidFill>
                  <a:srgbClr val="FFFFFF"/>
                </a:solidFill>
                <a:latin typeface="Canva Sans Bold"/>
              </a:rPr>
              <a:t>Partial Ownership </a:t>
            </a:r>
            <a:r>
              <a:rPr lang="en-US" sz="2333">
                <a:solidFill>
                  <a:srgbClr val="FFFFFF"/>
                </a:solidFill>
                <a:latin typeface="Canva Sans"/>
              </a:rPr>
              <a:t>of Real Estate.</a:t>
            </a:r>
          </a:p>
        </p:txBody>
      </p:sp>
      <p:sp>
        <p:nvSpPr>
          <p:cNvPr name="TextBox 10" id="10"/>
          <p:cNvSpPr txBox="true"/>
          <p:nvPr/>
        </p:nvSpPr>
        <p:spPr>
          <a:xfrm rot="0">
            <a:off x="538226" y="2276582"/>
            <a:ext cx="14538091" cy="811141"/>
          </a:xfrm>
          <a:prstGeom prst="rect">
            <a:avLst/>
          </a:prstGeom>
        </p:spPr>
        <p:txBody>
          <a:bodyPr anchor="t" rtlCol="false" tIns="0" lIns="0" bIns="0" rIns="0">
            <a:spAutoFit/>
          </a:bodyPr>
          <a:lstStyle/>
          <a:p>
            <a:pPr>
              <a:lnSpc>
                <a:spcPts val="5966"/>
              </a:lnSpc>
            </a:pPr>
            <a:r>
              <a:rPr lang="en-US" sz="4261" spc="430">
                <a:solidFill>
                  <a:srgbClr val="F4A633"/>
                </a:solidFill>
                <a:latin typeface="Futura Bold"/>
              </a:rPr>
              <a:t>TOKENISATION OF REAL ASSETS</a:t>
            </a:r>
          </a:p>
        </p:txBody>
      </p:sp>
      <p:sp>
        <p:nvSpPr>
          <p:cNvPr name="Freeform 11" id="11"/>
          <p:cNvSpPr/>
          <p:nvPr/>
        </p:nvSpPr>
        <p:spPr>
          <a:xfrm flipH="false" flipV="false" rot="0">
            <a:off x="2420585" y="4136460"/>
            <a:ext cx="792486" cy="779608"/>
          </a:xfrm>
          <a:custGeom>
            <a:avLst/>
            <a:gdLst/>
            <a:ahLst/>
            <a:cxnLst/>
            <a:rect r="r" b="b" t="t" l="l"/>
            <a:pathLst>
              <a:path h="779608" w="792486">
                <a:moveTo>
                  <a:pt x="0" y="0"/>
                </a:moveTo>
                <a:lnTo>
                  <a:pt x="792485" y="0"/>
                </a:lnTo>
                <a:lnTo>
                  <a:pt x="792485" y="779607"/>
                </a:lnTo>
                <a:lnTo>
                  <a:pt x="0" y="7796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2420585" y="6421691"/>
            <a:ext cx="792486" cy="779608"/>
          </a:xfrm>
          <a:custGeom>
            <a:avLst/>
            <a:gdLst/>
            <a:ahLst/>
            <a:cxnLst/>
            <a:rect r="r" b="b" t="t" l="l"/>
            <a:pathLst>
              <a:path h="779608" w="792486">
                <a:moveTo>
                  <a:pt x="0" y="0"/>
                </a:moveTo>
                <a:lnTo>
                  <a:pt x="792485" y="0"/>
                </a:lnTo>
                <a:lnTo>
                  <a:pt x="792485" y="779607"/>
                </a:lnTo>
                <a:lnTo>
                  <a:pt x="0" y="7796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38</a:t>
            </a:r>
          </a:p>
        </p:txBody>
      </p:sp>
      <p:grpSp>
        <p:nvGrpSpPr>
          <p:cNvPr name="Group 14" id="14"/>
          <p:cNvGrpSpPr/>
          <p:nvPr/>
        </p:nvGrpSpPr>
        <p:grpSpPr>
          <a:xfrm rot="0">
            <a:off x="0" y="9307895"/>
            <a:ext cx="18288000" cy="979105"/>
            <a:chOff x="0" y="0"/>
            <a:chExt cx="4816593" cy="257871"/>
          </a:xfrm>
        </p:grpSpPr>
        <p:sp>
          <p:nvSpPr>
            <p:cNvPr name="Freeform 15" id="15"/>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16" id="16"/>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18" id="18"/>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19" id="19"/>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20" id="20"/>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21" id="21"/>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22" id="22"/>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LIVE DEMO</a:t>
            </a:r>
          </a:p>
        </p:txBody>
      </p:sp>
      <p:sp>
        <p:nvSpPr>
          <p:cNvPr name="TextBox 23" id="23"/>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CHALLENGES</a:t>
            </a:r>
          </a:p>
        </p:txBody>
      </p:sp>
      <p:sp>
        <p:nvSpPr>
          <p:cNvPr name="TextBox 24" id="24"/>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CONSIDERATIONS</a:t>
            </a:r>
          </a:p>
        </p:txBody>
      </p:sp>
      <p:sp>
        <p:nvSpPr>
          <p:cNvPr name="TextBox 25" id="25"/>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26" id="26"/>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27" id="27"/>
          <p:cNvSpPr/>
          <p:nvPr/>
        </p:nvSpPr>
        <p:spPr>
          <a:xfrm>
            <a:off x="9295731" y="9759347"/>
            <a:ext cx="454199" cy="0"/>
          </a:xfrm>
          <a:prstGeom prst="line">
            <a:avLst/>
          </a:prstGeom>
          <a:ln cap="flat" w="38100">
            <a:solidFill>
              <a:srgbClr val="FFFFFF"/>
            </a:solidFill>
            <a:prstDash val="solid"/>
            <a:headEnd type="none" len="sm" w="sm"/>
            <a:tailEnd type="arrow" len="sm" w="med"/>
          </a:ln>
        </p:spPr>
      </p:sp>
      <p:sp>
        <p:nvSpPr>
          <p:cNvPr name="AutoShape 28" id="28"/>
          <p:cNvSpPr/>
          <p:nvPr/>
        </p:nvSpPr>
        <p:spPr>
          <a:xfrm>
            <a:off x="12778562" y="9759347"/>
            <a:ext cx="454199" cy="0"/>
          </a:xfrm>
          <a:prstGeom prst="line">
            <a:avLst/>
          </a:prstGeom>
          <a:ln cap="flat" w="38100">
            <a:solidFill>
              <a:srgbClr val="FFFFFF"/>
            </a:solidFill>
            <a:prstDash val="solid"/>
            <a:headEnd type="none" len="sm" w="sm"/>
            <a:tailEnd type="arrow" len="sm" w="med"/>
          </a:ln>
        </p:spPr>
      </p:sp>
      <p:sp>
        <p:nvSpPr>
          <p:cNvPr name="AutoShape 29" id="29"/>
          <p:cNvSpPr/>
          <p:nvPr/>
        </p:nvSpPr>
        <p:spPr>
          <a:xfrm>
            <a:off x="15499367" y="9768872"/>
            <a:ext cx="454199" cy="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227781" y="457843"/>
            <a:ext cx="8932570" cy="1644704"/>
            <a:chOff x="0" y="0"/>
            <a:chExt cx="1313678" cy="241880"/>
          </a:xfrm>
        </p:grpSpPr>
        <p:sp>
          <p:nvSpPr>
            <p:cNvPr name="Freeform 3" id="3"/>
            <p:cNvSpPr/>
            <p:nvPr/>
          </p:nvSpPr>
          <p:spPr>
            <a:xfrm flipH="false" flipV="false" rot="0">
              <a:off x="0" y="0"/>
              <a:ext cx="1313678" cy="241880"/>
            </a:xfrm>
            <a:custGeom>
              <a:avLst/>
              <a:gdLst/>
              <a:ahLst/>
              <a:cxnLst/>
              <a:rect r="r" b="b" t="t" l="l"/>
              <a:pathLst>
                <a:path h="241880" w="1313678">
                  <a:moveTo>
                    <a:pt x="1110478" y="0"/>
                  </a:moveTo>
                  <a:cubicBezTo>
                    <a:pt x="1222702" y="0"/>
                    <a:pt x="1313678" y="54147"/>
                    <a:pt x="1313678" y="120940"/>
                  </a:cubicBezTo>
                  <a:cubicBezTo>
                    <a:pt x="1313678" y="187733"/>
                    <a:pt x="1222702" y="241880"/>
                    <a:pt x="1110478"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4" id="4"/>
            <p:cNvSpPr txBox="true"/>
            <p:nvPr/>
          </p:nvSpPr>
          <p:spPr>
            <a:xfrm>
              <a:off x="0" y="-38100"/>
              <a:ext cx="1313678" cy="27998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7699001">
            <a:off x="20318593" y="217101"/>
            <a:ext cx="2898571" cy="10695346"/>
            <a:chOff x="0" y="0"/>
            <a:chExt cx="763410" cy="2816881"/>
          </a:xfrm>
        </p:grpSpPr>
        <p:sp>
          <p:nvSpPr>
            <p:cNvPr name="Freeform 6" id="6"/>
            <p:cNvSpPr/>
            <p:nvPr/>
          </p:nvSpPr>
          <p:spPr>
            <a:xfrm flipH="false" flipV="false" rot="0">
              <a:off x="0" y="0"/>
              <a:ext cx="763410" cy="2816881"/>
            </a:xfrm>
            <a:custGeom>
              <a:avLst/>
              <a:gdLst/>
              <a:ahLst/>
              <a:cxnLst/>
              <a:rect r="r" b="b" t="t" l="l"/>
              <a:pathLst>
                <a:path h="2816881" w="763410">
                  <a:moveTo>
                    <a:pt x="203200" y="0"/>
                  </a:moveTo>
                  <a:lnTo>
                    <a:pt x="763410" y="0"/>
                  </a:lnTo>
                  <a:lnTo>
                    <a:pt x="560210" y="2816881"/>
                  </a:lnTo>
                  <a:lnTo>
                    <a:pt x="0" y="2816881"/>
                  </a:lnTo>
                  <a:lnTo>
                    <a:pt x="203200" y="0"/>
                  </a:lnTo>
                  <a:close/>
                </a:path>
              </a:pathLst>
            </a:custGeom>
            <a:solidFill>
              <a:srgbClr val="F4A633"/>
            </a:solidFill>
            <a:ln w="409575" cap="sq">
              <a:solidFill>
                <a:srgbClr val="000000"/>
              </a:solidFill>
              <a:prstDash val="solid"/>
              <a:miter/>
            </a:ln>
          </p:spPr>
        </p:sp>
        <p:sp>
          <p:nvSpPr>
            <p:cNvPr name="TextBox 7" id="7"/>
            <p:cNvSpPr txBox="true"/>
            <p:nvPr/>
          </p:nvSpPr>
          <p:spPr>
            <a:xfrm>
              <a:off x="101600" y="-38100"/>
              <a:ext cx="560210" cy="2854981"/>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38226" y="581681"/>
            <a:ext cx="19173220" cy="8276811"/>
          </a:xfrm>
          <a:custGeom>
            <a:avLst/>
            <a:gdLst/>
            <a:ahLst/>
            <a:cxnLst/>
            <a:rect r="r" b="b" t="t" l="l"/>
            <a:pathLst>
              <a:path h="8276811" w="19173220">
                <a:moveTo>
                  <a:pt x="0" y="0"/>
                </a:moveTo>
                <a:lnTo>
                  <a:pt x="19173220" y="0"/>
                </a:lnTo>
                <a:lnTo>
                  <a:pt x="19173220" y="8276811"/>
                </a:lnTo>
                <a:lnTo>
                  <a:pt x="0" y="8276811"/>
                </a:lnTo>
                <a:lnTo>
                  <a:pt x="0" y="0"/>
                </a:lnTo>
                <a:close/>
              </a:path>
            </a:pathLst>
          </a:custGeom>
          <a:blipFill>
            <a:blip r:embed="rId2"/>
            <a:stretch>
              <a:fillRect l="0" t="0" r="0" b="0"/>
            </a:stretch>
          </a:blipFill>
        </p:spPr>
      </p:sp>
      <p:grpSp>
        <p:nvGrpSpPr>
          <p:cNvPr name="Group 9" id="9"/>
          <p:cNvGrpSpPr/>
          <p:nvPr/>
        </p:nvGrpSpPr>
        <p:grpSpPr>
          <a:xfrm rot="0">
            <a:off x="3478466" y="8315985"/>
            <a:ext cx="324151" cy="3241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633"/>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816877" y="3572895"/>
            <a:ext cx="324151" cy="32415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633"/>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7385998" y="5433631"/>
            <a:ext cx="324151" cy="32415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633"/>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3278501" y="3034527"/>
            <a:ext cx="324151" cy="32415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633"/>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2006140" y="5379767"/>
            <a:ext cx="3592955" cy="2056084"/>
            <a:chOff x="0" y="0"/>
            <a:chExt cx="946293" cy="541520"/>
          </a:xfrm>
        </p:grpSpPr>
        <p:sp>
          <p:nvSpPr>
            <p:cNvPr name="Freeform 22" id="22"/>
            <p:cNvSpPr/>
            <p:nvPr/>
          </p:nvSpPr>
          <p:spPr>
            <a:xfrm flipH="false" flipV="false" rot="0">
              <a:off x="0" y="0"/>
              <a:ext cx="946293" cy="541520"/>
            </a:xfrm>
            <a:custGeom>
              <a:avLst/>
              <a:gdLst/>
              <a:ahLst/>
              <a:cxnLst/>
              <a:rect r="r" b="b" t="t" l="l"/>
              <a:pathLst>
                <a:path h="541520" w="946293">
                  <a:moveTo>
                    <a:pt x="109892" y="0"/>
                  </a:moveTo>
                  <a:lnTo>
                    <a:pt x="836400" y="0"/>
                  </a:lnTo>
                  <a:cubicBezTo>
                    <a:pt x="865546" y="0"/>
                    <a:pt x="893497" y="11578"/>
                    <a:pt x="914106" y="32187"/>
                  </a:cubicBezTo>
                  <a:cubicBezTo>
                    <a:pt x="934715" y="52795"/>
                    <a:pt x="946293" y="80747"/>
                    <a:pt x="946293" y="109892"/>
                  </a:cubicBezTo>
                  <a:lnTo>
                    <a:pt x="946293" y="431628"/>
                  </a:lnTo>
                  <a:cubicBezTo>
                    <a:pt x="946293" y="460773"/>
                    <a:pt x="934715" y="488725"/>
                    <a:pt x="914106" y="509333"/>
                  </a:cubicBezTo>
                  <a:cubicBezTo>
                    <a:pt x="893497" y="529942"/>
                    <a:pt x="865546" y="541520"/>
                    <a:pt x="836400" y="541520"/>
                  </a:cubicBezTo>
                  <a:lnTo>
                    <a:pt x="109892" y="541520"/>
                  </a:lnTo>
                  <a:cubicBezTo>
                    <a:pt x="80747" y="541520"/>
                    <a:pt x="52795" y="529942"/>
                    <a:pt x="32187" y="509333"/>
                  </a:cubicBezTo>
                  <a:cubicBezTo>
                    <a:pt x="11578" y="488725"/>
                    <a:pt x="0" y="460773"/>
                    <a:pt x="0" y="431628"/>
                  </a:cubicBezTo>
                  <a:lnTo>
                    <a:pt x="0" y="109892"/>
                  </a:lnTo>
                  <a:cubicBezTo>
                    <a:pt x="0" y="80747"/>
                    <a:pt x="11578" y="52795"/>
                    <a:pt x="32187" y="32187"/>
                  </a:cubicBezTo>
                  <a:cubicBezTo>
                    <a:pt x="52795" y="11578"/>
                    <a:pt x="80747" y="0"/>
                    <a:pt x="109892" y="0"/>
                  </a:cubicBezTo>
                  <a:close/>
                </a:path>
              </a:pathLst>
            </a:custGeom>
            <a:solidFill>
              <a:srgbClr val="F4A633"/>
            </a:solidFill>
          </p:spPr>
        </p:sp>
        <p:sp>
          <p:nvSpPr>
            <p:cNvPr name="TextBox 23" id="23"/>
            <p:cNvSpPr txBox="true"/>
            <p:nvPr/>
          </p:nvSpPr>
          <p:spPr>
            <a:xfrm>
              <a:off x="0" y="-38100"/>
              <a:ext cx="946293" cy="57962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538226" y="653374"/>
            <a:ext cx="18098711"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CONCLUSION</a:t>
            </a:r>
          </a:p>
        </p:txBody>
      </p:sp>
      <p:grpSp>
        <p:nvGrpSpPr>
          <p:cNvPr name="Group 25" id="25"/>
          <p:cNvGrpSpPr/>
          <p:nvPr/>
        </p:nvGrpSpPr>
        <p:grpSpPr>
          <a:xfrm rot="0">
            <a:off x="7548073" y="5966659"/>
            <a:ext cx="3592955" cy="2056084"/>
            <a:chOff x="0" y="0"/>
            <a:chExt cx="946293" cy="541520"/>
          </a:xfrm>
        </p:grpSpPr>
        <p:sp>
          <p:nvSpPr>
            <p:cNvPr name="Freeform 26" id="26"/>
            <p:cNvSpPr/>
            <p:nvPr/>
          </p:nvSpPr>
          <p:spPr>
            <a:xfrm flipH="false" flipV="false" rot="0">
              <a:off x="0" y="0"/>
              <a:ext cx="946293" cy="541520"/>
            </a:xfrm>
            <a:custGeom>
              <a:avLst/>
              <a:gdLst/>
              <a:ahLst/>
              <a:cxnLst/>
              <a:rect r="r" b="b" t="t" l="l"/>
              <a:pathLst>
                <a:path h="541520" w="946293">
                  <a:moveTo>
                    <a:pt x="109892" y="0"/>
                  </a:moveTo>
                  <a:lnTo>
                    <a:pt x="836400" y="0"/>
                  </a:lnTo>
                  <a:cubicBezTo>
                    <a:pt x="865546" y="0"/>
                    <a:pt x="893497" y="11578"/>
                    <a:pt x="914106" y="32187"/>
                  </a:cubicBezTo>
                  <a:cubicBezTo>
                    <a:pt x="934715" y="52795"/>
                    <a:pt x="946293" y="80747"/>
                    <a:pt x="946293" y="109892"/>
                  </a:cubicBezTo>
                  <a:lnTo>
                    <a:pt x="946293" y="431628"/>
                  </a:lnTo>
                  <a:cubicBezTo>
                    <a:pt x="946293" y="460773"/>
                    <a:pt x="934715" y="488725"/>
                    <a:pt x="914106" y="509333"/>
                  </a:cubicBezTo>
                  <a:cubicBezTo>
                    <a:pt x="893497" y="529942"/>
                    <a:pt x="865546" y="541520"/>
                    <a:pt x="836400" y="541520"/>
                  </a:cubicBezTo>
                  <a:lnTo>
                    <a:pt x="109892" y="541520"/>
                  </a:lnTo>
                  <a:cubicBezTo>
                    <a:pt x="80747" y="541520"/>
                    <a:pt x="52795" y="529942"/>
                    <a:pt x="32187" y="509333"/>
                  </a:cubicBezTo>
                  <a:cubicBezTo>
                    <a:pt x="11578" y="488725"/>
                    <a:pt x="0" y="460773"/>
                    <a:pt x="0" y="431628"/>
                  </a:cubicBezTo>
                  <a:lnTo>
                    <a:pt x="0" y="109892"/>
                  </a:lnTo>
                  <a:cubicBezTo>
                    <a:pt x="0" y="80747"/>
                    <a:pt x="11578" y="52795"/>
                    <a:pt x="32187" y="32187"/>
                  </a:cubicBezTo>
                  <a:cubicBezTo>
                    <a:pt x="52795" y="11578"/>
                    <a:pt x="80747" y="0"/>
                    <a:pt x="109892" y="0"/>
                  </a:cubicBezTo>
                  <a:close/>
                </a:path>
              </a:pathLst>
            </a:custGeom>
            <a:solidFill>
              <a:srgbClr val="F4A633"/>
            </a:solidFill>
          </p:spPr>
        </p:sp>
        <p:sp>
          <p:nvSpPr>
            <p:cNvPr name="TextBox 27" id="27"/>
            <p:cNvSpPr txBox="true"/>
            <p:nvPr/>
          </p:nvSpPr>
          <p:spPr>
            <a:xfrm>
              <a:off x="0" y="-38100"/>
              <a:ext cx="946293" cy="57962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8104452" y="1140518"/>
            <a:ext cx="3592955" cy="2056084"/>
            <a:chOff x="0" y="0"/>
            <a:chExt cx="946293" cy="541520"/>
          </a:xfrm>
        </p:grpSpPr>
        <p:sp>
          <p:nvSpPr>
            <p:cNvPr name="Freeform 29" id="29"/>
            <p:cNvSpPr/>
            <p:nvPr/>
          </p:nvSpPr>
          <p:spPr>
            <a:xfrm flipH="false" flipV="false" rot="0">
              <a:off x="0" y="0"/>
              <a:ext cx="946293" cy="541520"/>
            </a:xfrm>
            <a:custGeom>
              <a:avLst/>
              <a:gdLst/>
              <a:ahLst/>
              <a:cxnLst/>
              <a:rect r="r" b="b" t="t" l="l"/>
              <a:pathLst>
                <a:path h="541520" w="946293">
                  <a:moveTo>
                    <a:pt x="109892" y="0"/>
                  </a:moveTo>
                  <a:lnTo>
                    <a:pt x="836400" y="0"/>
                  </a:lnTo>
                  <a:cubicBezTo>
                    <a:pt x="865546" y="0"/>
                    <a:pt x="893497" y="11578"/>
                    <a:pt x="914106" y="32187"/>
                  </a:cubicBezTo>
                  <a:cubicBezTo>
                    <a:pt x="934715" y="52795"/>
                    <a:pt x="946293" y="80747"/>
                    <a:pt x="946293" y="109892"/>
                  </a:cubicBezTo>
                  <a:lnTo>
                    <a:pt x="946293" y="431628"/>
                  </a:lnTo>
                  <a:cubicBezTo>
                    <a:pt x="946293" y="460773"/>
                    <a:pt x="934715" y="488725"/>
                    <a:pt x="914106" y="509333"/>
                  </a:cubicBezTo>
                  <a:cubicBezTo>
                    <a:pt x="893497" y="529942"/>
                    <a:pt x="865546" y="541520"/>
                    <a:pt x="836400" y="541520"/>
                  </a:cubicBezTo>
                  <a:lnTo>
                    <a:pt x="109892" y="541520"/>
                  </a:lnTo>
                  <a:cubicBezTo>
                    <a:pt x="80747" y="541520"/>
                    <a:pt x="52795" y="529942"/>
                    <a:pt x="32187" y="509333"/>
                  </a:cubicBezTo>
                  <a:cubicBezTo>
                    <a:pt x="11578" y="488725"/>
                    <a:pt x="0" y="460773"/>
                    <a:pt x="0" y="431628"/>
                  </a:cubicBezTo>
                  <a:lnTo>
                    <a:pt x="0" y="109892"/>
                  </a:lnTo>
                  <a:cubicBezTo>
                    <a:pt x="0" y="80747"/>
                    <a:pt x="11578" y="52795"/>
                    <a:pt x="32187" y="32187"/>
                  </a:cubicBezTo>
                  <a:cubicBezTo>
                    <a:pt x="52795" y="11578"/>
                    <a:pt x="80747" y="0"/>
                    <a:pt x="109892" y="0"/>
                  </a:cubicBezTo>
                  <a:close/>
                </a:path>
              </a:pathLst>
            </a:custGeom>
            <a:solidFill>
              <a:srgbClr val="F4A633"/>
            </a:solidFill>
          </p:spPr>
        </p:sp>
        <p:sp>
          <p:nvSpPr>
            <p:cNvPr name="TextBox 30" id="30"/>
            <p:cNvSpPr txBox="true"/>
            <p:nvPr/>
          </p:nvSpPr>
          <p:spPr>
            <a:xfrm>
              <a:off x="0" y="-38100"/>
              <a:ext cx="946293" cy="579620"/>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3109551" y="4351725"/>
            <a:ext cx="3592955" cy="2056084"/>
            <a:chOff x="0" y="0"/>
            <a:chExt cx="946293" cy="541520"/>
          </a:xfrm>
        </p:grpSpPr>
        <p:sp>
          <p:nvSpPr>
            <p:cNvPr name="Freeform 32" id="32"/>
            <p:cNvSpPr/>
            <p:nvPr/>
          </p:nvSpPr>
          <p:spPr>
            <a:xfrm flipH="false" flipV="false" rot="0">
              <a:off x="0" y="0"/>
              <a:ext cx="946293" cy="541520"/>
            </a:xfrm>
            <a:custGeom>
              <a:avLst/>
              <a:gdLst/>
              <a:ahLst/>
              <a:cxnLst/>
              <a:rect r="r" b="b" t="t" l="l"/>
              <a:pathLst>
                <a:path h="541520" w="946293">
                  <a:moveTo>
                    <a:pt x="109892" y="0"/>
                  </a:moveTo>
                  <a:lnTo>
                    <a:pt x="836400" y="0"/>
                  </a:lnTo>
                  <a:cubicBezTo>
                    <a:pt x="865546" y="0"/>
                    <a:pt x="893497" y="11578"/>
                    <a:pt x="914106" y="32187"/>
                  </a:cubicBezTo>
                  <a:cubicBezTo>
                    <a:pt x="934715" y="52795"/>
                    <a:pt x="946293" y="80747"/>
                    <a:pt x="946293" y="109892"/>
                  </a:cubicBezTo>
                  <a:lnTo>
                    <a:pt x="946293" y="431628"/>
                  </a:lnTo>
                  <a:cubicBezTo>
                    <a:pt x="946293" y="460773"/>
                    <a:pt x="934715" y="488725"/>
                    <a:pt x="914106" y="509333"/>
                  </a:cubicBezTo>
                  <a:cubicBezTo>
                    <a:pt x="893497" y="529942"/>
                    <a:pt x="865546" y="541520"/>
                    <a:pt x="836400" y="541520"/>
                  </a:cubicBezTo>
                  <a:lnTo>
                    <a:pt x="109892" y="541520"/>
                  </a:lnTo>
                  <a:cubicBezTo>
                    <a:pt x="80747" y="541520"/>
                    <a:pt x="52795" y="529942"/>
                    <a:pt x="32187" y="509333"/>
                  </a:cubicBezTo>
                  <a:cubicBezTo>
                    <a:pt x="11578" y="488725"/>
                    <a:pt x="0" y="460773"/>
                    <a:pt x="0" y="431628"/>
                  </a:cubicBezTo>
                  <a:lnTo>
                    <a:pt x="0" y="109892"/>
                  </a:lnTo>
                  <a:cubicBezTo>
                    <a:pt x="0" y="80747"/>
                    <a:pt x="11578" y="52795"/>
                    <a:pt x="32187" y="32187"/>
                  </a:cubicBezTo>
                  <a:cubicBezTo>
                    <a:pt x="52795" y="11578"/>
                    <a:pt x="80747" y="0"/>
                    <a:pt x="109892" y="0"/>
                  </a:cubicBezTo>
                  <a:close/>
                </a:path>
              </a:pathLst>
            </a:custGeom>
            <a:solidFill>
              <a:srgbClr val="F4A633"/>
            </a:solidFill>
          </p:spPr>
        </p:sp>
        <p:sp>
          <p:nvSpPr>
            <p:cNvPr name="TextBox 33" id="33"/>
            <p:cNvSpPr txBox="true"/>
            <p:nvPr/>
          </p:nvSpPr>
          <p:spPr>
            <a:xfrm>
              <a:off x="0" y="-38100"/>
              <a:ext cx="946293" cy="579620"/>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2185302" y="5548082"/>
            <a:ext cx="3234630" cy="789305"/>
          </a:xfrm>
          <a:prstGeom prst="rect">
            <a:avLst/>
          </a:prstGeom>
        </p:spPr>
        <p:txBody>
          <a:bodyPr anchor="t" rtlCol="false" tIns="0" lIns="0" bIns="0" rIns="0">
            <a:spAutoFit/>
          </a:bodyPr>
          <a:lstStyle/>
          <a:p>
            <a:pPr algn="ctr">
              <a:lnSpc>
                <a:spcPts val="3220"/>
              </a:lnSpc>
            </a:pPr>
            <a:r>
              <a:rPr lang="en-US" sz="2300" u="sng">
                <a:solidFill>
                  <a:srgbClr val="1D1D1D"/>
                </a:solidFill>
                <a:latin typeface="Canva Sans Bold Italics"/>
              </a:rPr>
              <a:t>Blockchain Revolution</a:t>
            </a:r>
          </a:p>
          <a:p>
            <a:pPr algn="ctr">
              <a:lnSpc>
                <a:spcPts val="3220"/>
              </a:lnSpc>
            </a:pPr>
          </a:p>
        </p:txBody>
      </p:sp>
      <p:sp>
        <p:nvSpPr>
          <p:cNvPr name="TextBox 35" id="35"/>
          <p:cNvSpPr txBox="true"/>
          <p:nvPr/>
        </p:nvSpPr>
        <p:spPr>
          <a:xfrm rot="0">
            <a:off x="2396936" y="6289762"/>
            <a:ext cx="2811363" cy="1189355"/>
          </a:xfrm>
          <a:prstGeom prst="rect">
            <a:avLst/>
          </a:prstGeom>
        </p:spPr>
        <p:txBody>
          <a:bodyPr anchor="t" rtlCol="false" tIns="0" lIns="0" bIns="0" rIns="0">
            <a:spAutoFit/>
          </a:bodyPr>
          <a:lstStyle/>
          <a:p>
            <a:pPr algn="ctr">
              <a:lnSpc>
                <a:spcPts val="3220"/>
              </a:lnSpc>
            </a:pPr>
            <a:r>
              <a:rPr lang="en-US" sz="2300">
                <a:solidFill>
                  <a:srgbClr val="1D1D1D"/>
                </a:solidFill>
                <a:latin typeface="Georgia Pro"/>
              </a:rPr>
              <a:t>Property Transaction </a:t>
            </a:r>
          </a:p>
          <a:p>
            <a:pPr algn="ctr">
              <a:lnSpc>
                <a:spcPts val="3220"/>
              </a:lnSpc>
            </a:pPr>
            <a:r>
              <a:rPr lang="en-US" sz="2300">
                <a:solidFill>
                  <a:srgbClr val="1D1D1D"/>
                </a:solidFill>
                <a:latin typeface="Georgia Pro"/>
              </a:rPr>
              <a:t>Transformation</a:t>
            </a:r>
          </a:p>
          <a:p>
            <a:pPr algn="ctr">
              <a:lnSpc>
                <a:spcPts val="3220"/>
              </a:lnSpc>
            </a:pPr>
          </a:p>
        </p:txBody>
      </p:sp>
      <p:sp>
        <p:nvSpPr>
          <p:cNvPr name="TextBox 36" id="36"/>
          <p:cNvSpPr txBox="true"/>
          <p:nvPr/>
        </p:nvSpPr>
        <p:spPr>
          <a:xfrm rot="0">
            <a:off x="9072170" y="1265568"/>
            <a:ext cx="1547738" cy="389255"/>
          </a:xfrm>
          <a:prstGeom prst="rect">
            <a:avLst/>
          </a:prstGeom>
        </p:spPr>
        <p:txBody>
          <a:bodyPr anchor="t" rtlCol="false" tIns="0" lIns="0" bIns="0" rIns="0">
            <a:spAutoFit/>
          </a:bodyPr>
          <a:lstStyle/>
          <a:p>
            <a:pPr algn="ctr">
              <a:lnSpc>
                <a:spcPts val="3220"/>
              </a:lnSpc>
            </a:pPr>
            <a:r>
              <a:rPr lang="en-US" sz="2300" u="sng">
                <a:solidFill>
                  <a:srgbClr val="1D1D1D"/>
                </a:solidFill>
                <a:latin typeface="Canva Sans Bold Italics"/>
              </a:rPr>
              <a:t>Next Steps</a:t>
            </a:r>
          </a:p>
        </p:txBody>
      </p:sp>
      <p:sp>
        <p:nvSpPr>
          <p:cNvPr name="TextBox 37" id="37"/>
          <p:cNvSpPr txBox="true"/>
          <p:nvPr/>
        </p:nvSpPr>
        <p:spPr>
          <a:xfrm rot="0">
            <a:off x="7710149" y="1803504"/>
            <a:ext cx="4309881" cy="1589405"/>
          </a:xfrm>
          <a:prstGeom prst="rect">
            <a:avLst/>
          </a:prstGeom>
        </p:spPr>
        <p:txBody>
          <a:bodyPr anchor="t" rtlCol="false" tIns="0" lIns="0" bIns="0" rIns="0">
            <a:spAutoFit/>
          </a:bodyPr>
          <a:lstStyle/>
          <a:p>
            <a:pPr algn="ctr">
              <a:lnSpc>
                <a:spcPts val="3220"/>
              </a:lnSpc>
            </a:pPr>
            <a:r>
              <a:rPr lang="en-US" sz="2300">
                <a:solidFill>
                  <a:srgbClr val="1D1D1D"/>
                </a:solidFill>
                <a:latin typeface="Georgia Pro"/>
              </a:rPr>
              <a:t>Further Testing and </a:t>
            </a:r>
          </a:p>
          <a:p>
            <a:pPr algn="ctr">
              <a:lnSpc>
                <a:spcPts val="3220"/>
              </a:lnSpc>
            </a:pPr>
            <a:r>
              <a:rPr lang="en-US" sz="2300">
                <a:solidFill>
                  <a:srgbClr val="1D1D1D"/>
                </a:solidFill>
                <a:latin typeface="Georgia Pro"/>
              </a:rPr>
              <a:t>Real World</a:t>
            </a:r>
          </a:p>
          <a:p>
            <a:pPr algn="ctr">
              <a:lnSpc>
                <a:spcPts val="3220"/>
              </a:lnSpc>
            </a:pPr>
            <a:r>
              <a:rPr lang="en-US" sz="2300">
                <a:solidFill>
                  <a:srgbClr val="1D1D1D"/>
                </a:solidFill>
                <a:latin typeface="Georgia Pro"/>
              </a:rPr>
              <a:t>Implementation</a:t>
            </a:r>
          </a:p>
          <a:p>
            <a:pPr algn="ctr">
              <a:lnSpc>
                <a:spcPts val="3220"/>
              </a:lnSpc>
            </a:pPr>
          </a:p>
        </p:txBody>
      </p:sp>
      <p:sp>
        <p:nvSpPr>
          <p:cNvPr name="TextBox 38" id="38"/>
          <p:cNvSpPr txBox="true"/>
          <p:nvPr/>
        </p:nvSpPr>
        <p:spPr>
          <a:xfrm rot="0">
            <a:off x="8324371" y="6360184"/>
            <a:ext cx="2040359" cy="389255"/>
          </a:xfrm>
          <a:prstGeom prst="rect">
            <a:avLst/>
          </a:prstGeom>
        </p:spPr>
        <p:txBody>
          <a:bodyPr anchor="t" rtlCol="false" tIns="0" lIns="0" bIns="0" rIns="0">
            <a:spAutoFit/>
          </a:bodyPr>
          <a:lstStyle/>
          <a:p>
            <a:pPr algn="ctr">
              <a:lnSpc>
                <a:spcPts val="3220"/>
              </a:lnSpc>
            </a:pPr>
            <a:r>
              <a:rPr lang="en-US" sz="2300" u="sng">
                <a:solidFill>
                  <a:srgbClr val="000000"/>
                </a:solidFill>
                <a:latin typeface="Canva Sans Bold Italics"/>
              </a:rPr>
              <a:t>Achievements</a:t>
            </a:r>
          </a:p>
        </p:txBody>
      </p:sp>
      <p:sp>
        <p:nvSpPr>
          <p:cNvPr name="TextBox 39" id="39"/>
          <p:cNvSpPr txBox="true"/>
          <p:nvPr/>
        </p:nvSpPr>
        <p:spPr>
          <a:xfrm rot="0">
            <a:off x="8305544" y="6947076"/>
            <a:ext cx="2078013" cy="789305"/>
          </a:xfrm>
          <a:prstGeom prst="rect">
            <a:avLst/>
          </a:prstGeom>
        </p:spPr>
        <p:txBody>
          <a:bodyPr anchor="t" rtlCol="false" tIns="0" lIns="0" bIns="0" rIns="0">
            <a:spAutoFit/>
          </a:bodyPr>
          <a:lstStyle/>
          <a:p>
            <a:pPr algn="ctr">
              <a:lnSpc>
                <a:spcPts val="3220"/>
              </a:lnSpc>
            </a:pPr>
            <a:r>
              <a:rPr lang="en-US" sz="2300">
                <a:solidFill>
                  <a:srgbClr val="000000"/>
                </a:solidFill>
                <a:latin typeface="Georgia Pro"/>
              </a:rPr>
              <a:t>Ready to launch</a:t>
            </a:r>
          </a:p>
          <a:p>
            <a:pPr algn="ctr">
              <a:lnSpc>
                <a:spcPts val="3220"/>
              </a:lnSpc>
            </a:pPr>
            <a:r>
              <a:rPr lang="en-US" sz="2300">
                <a:solidFill>
                  <a:srgbClr val="000000"/>
                </a:solidFill>
                <a:latin typeface="Georgia Pro"/>
              </a:rPr>
              <a:t>MVP</a:t>
            </a:r>
          </a:p>
        </p:txBody>
      </p:sp>
      <p:sp>
        <p:nvSpPr>
          <p:cNvPr name="TextBox 40" id="40"/>
          <p:cNvSpPr txBox="true"/>
          <p:nvPr/>
        </p:nvSpPr>
        <p:spPr>
          <a:xfrm rot="0">
            <a:off x="13824309" y="4500189"/>
            <a:ext cx="2163440" cy="789305"/>
          </a:xfrm>
          <a:prstGeom prst="rect">
            <a:avLst/>
          </a:prstGeom>
        </p:spPr>
        <p:txBody>
          <a:bodyPr anchor="t" rtlCol="false" tIns="0" lIns="0" bIns="0" rIns="0">
            <a:spAutoFit/>
          </a:bodyPr>
          <a:lstStyle/>
          <a:p>
            <a:pPr algn="ctr">
              <a:lnSpc>
                <a:spcPts val="3220"/>
              </a:lnSpc>
            </a:pPr>
            <a:r>
              <a:rPr lang="en-US" sz="2300" u="sng">
                <a:solidFill>
                  <a:srgbClr val="1D1D1D"/>
                </a:solidFill>
                <a:latin typeface="Canva Sans Bold Italics"/>
              </a:rPr>
              <a:t>Future Outlook</a:t>
            </a:r>
          </a:p>
          <a:p>
            <a:pPr algn="ctr">
              <a:lnSpc>
                <a:spcPts val="3220"/>
              </a:lnSpc>
            </a:pPr>
          </a:p>
        </p:txBody>
      </p:sp>
      <p:sp>
        <p:nvSpPr>
          <p:cNvPr name="TextBox 41" id="41"/>
          <p:cNvSpPr txBox="true"/>
          <p:nvPr/>
        </p:nvSpPr>
        <p:spPr>
          <a:xfrm rot="0">
            <a:off x="14031552" y="5139292"/>
            <a:ext cx="1748954" cy="1189355"/>
          </a:xfrm>
          <a:prstGeom prst="rect">
            <a:avLst/>
          </a:prstGeom>
        </p:spPr>
        <p:txBody>
          <a:bodyPr anchor="t" rtlCol="false" tIns="0" lIns="0" bIns="0" rIns="0">
            <a:spAutoFit/>
          </a:bodyPr>
          <a:lstStyle/>
          <a:p>
            <a:pPr algn="ctr">
              <a:lnSpc>
                <a:spcPts val="3220"/>
              </a:lnSpc>
            </a:pPr>
            <a:r>
              <a:rPr lang="en-US" sz="2300">
                <a:solidFill>
                  <a:srgbClr val="1D1D1D"/>
                </a:solidFill>
                <a:latin typeface="Georgia Pro"/>
              </a:rPr>
              <a:t>Total Asset </a:t>
            </a:r>
          </a:p>
          <a:p>
            <a:pPr algn="ctr">
              <a:lnSpc>
                <a:spcPts val="3220"/>
              </a:lnSpc>
            </a:pPr>
            <a:r>
              <a:rPr lang="en-US" sz="2300">
                <a:solidFill>
                  <a:srgbClr val="1D1D1D"/>
                </a:solidFill>
                <a:latin typeface="Georgia Pro"/>
              </a:rPr>
              <a:t>Digitalization</a:t>
            </a:r>
          </a:p>
          <a:p>
            <a:pPr algn="ctr">
              <a:lnSpc>
                <a:spcPts val="3220"/>
              </a:lnSpc>
            </a:pPr>
          </a:p>
        </p:txBody>
      </p:sp>
      <p:grpSp>
        <p:nvGrpSpPr>
          <p:cNvPr name="Group 42" id="42"/>
          <p:cNvGrpSpPr/>
          <p:nvPr/>
        </p:nvGrpSpPr>
        <p:grpSpPr>
          <a:xfrm rot="-3719462">
            <a:off x="-5141807" y="-4318973"/>
            <a:ext cx="2898571" cy="10695346"/>
            <a:chOff x="0" y="0"/>
            <a:chExt cx="763410" cy="2816881"/>
          </a:xfrm>
        </p:grpSpPr>
        <p:sp>
          <p:nvSpPr>
            <p:cNvPr name="Freeform 43" id="43"/>
            <p:cNvSpPr/>
            <p:nvPr/>
          </p:nvSpPr>
          <p:spPr>
            <a:xfrm flipH="false" flipV="false" rot="0">
              <a:off x="0" y="0"/>
              <a:ext cx="763410" cy="2816881"/>
            </a:xfrm>
            <a:custGeom>
              <a:avLst/>
              <a:gdLst/>
              <a:ahLst/>
              <a:cxnLst/>
              <a:rect r="r" b="b" t="t" l="l"/>
              <a:pathLst>
                <a:path h="2816881" w="763410">
                  <a:moveTo>
                    <a:pt x="203200" y="0"/>
                  </a:moveTo>
                  <a:lnTo>
                    <a:pt x="763410" y="0"/>
                  </a:lnTo>
                  <a:lnTo>
                    <a:pt x="560210" y="2816881"/>
                  </a:lnTo>
                  <a:lnTo>
                    <a:pt x="0" y="2816881"/>
                  </a:lnTo>
                  <a:lnTo>
                    <a:pt x="203200" y="0"/>
                  </a:lnTo>
                  <a:close/>
                </a:path>
              </a:pathLst>
            </a:custGeom>
            <a:solidFill>
              <a:srgbClr val="F4A633"/>
            </a:solidFill>
            <a:ln w="409575" cap="sq">
              <a:solidFill>
                <a:srgbClr val="000000"/>
              </a:solidFill>
              <a:prstDash val="solid"/>
              <a:miter/>
            </a:ln>
          </p:spPr>
        </p:sp>
        <p:sp>
          <p:nvSpPr>
            <p:cNvPr name="TextBox 44" id="44"/>
            <p:cNvSpPr txBox="true"/>
            <p:nvPr/>
          </p:nvSpPr>
          <p:spPr>
            <a:xfrm>
              <a:off x="101600" y="-38100"/>
              <a:ext cx="560210" cy="2854981"/>
            </a:xfrm>
            <a:prstGeom prst="rect">
              <a:avLst/>
            </a:prstGeom>
          </p:spPr>
          <p:txBody>
            <a:bodyPr anchor="ctr" rtlCol="false" tIns="50800" lIns="50800" bIns="50800" rIns="50800"/>
            <a:lstStyle/>
            <a:p>
              <a:pPr algn="ctr">
                <a:lnSpc>
                  <a:spcPts val="2659"/>
                </a:lnSpc>
                <a:spcBef>
                  <a:spcPct val="0"/>
                </a:spcBef>
              </a:pPr>
            </a:p>
          </p:txBody>
        </p:sp>
      </p:grpSp>
      <p:grpSp>
        <p:nvGrpSpPr>
          <p:cNvPr name="Group 45" id="45"/>
          <p:cNvGrpSpPr/>
          <p:nvPr/>
        </p:nvGrpSpPr>
        <p:grpSpPr>
          <a:xfrm rot="773602">
            <a:off x="14035115" y="-9603710"/>
            <a:ext cx="2898571" cy="10695346"/>
            <a:chOff x="0" y="0"/>
            <a:chExt cx="763410" cy="2816881"/>
          </a:xfrm>
        </p:grpSpPr>
        <p:sp>
          <p:nvSpPr>
            <p:cNvPr name="Freeform 46" id="46"/>
            <p:cNvSpPr/>
            <p:nvPr/>
          </p:nvSpPr>
          <p:spPr>
            <a:xfrm flipH="false" flipV="false" rot="0">
              <a:off x="0" y="0"/>
              <a:ext cx="763410" cy="2816881"/>
            </a:xfrm>
            <a:custGeom>
              <a:avLst/>
              <a:gdLst/>
              <a:ahLst/>
              <a:cxnLst/>
              <a:rect r="r" b="b" t="t" l="l"/>
              <a:pathLst>
                <a:path h="2816881" w="763410">
                  <a:moveTo>
                    <a:pt x="203200" y="0"/>
                  </a:moveTo>
                  <a:lnTo>
                    <a:pt x="763410" y="0"/>
                  </a:lnTo>
                  <a:lnTo>
                    <a:pt x="560210" y="2816881"/>
                  </a:lnTo>
                  <a:lnTo>
                    <a:pt x="0" y="2816881"/>
                  </a:lnTo>
                  <a:lnTo>
                    <a:pt x="203200" y="0"/>
                  </a:lnTo>
                  <a:close/>
                </a:path>
              </a:pathLst>
            </a:custGeom>
            <a:solidFill>
              <a:srgbClr val="F4A633"/>
            </a:solidFill>
            <a:ln w="409575" cap="sq">
              <a:solidFill>
                <a:srgbClr val="000000"/>
              </a:solidFill>
              <a:prstDash val="solid"/>
              <a:miter/>
            </a:ln>
          </p:spPr>
        </p:sp>
        <p:sp>
          <p:nvSpPr>
            <p:cNvPr name="TextBox 47" id="47"/>
            <p:cNvSpPr txBox="true"/>
            <p:nvPr/>
          </p:nvSpPr>
          <p:spPr>
            <a:xfrm>
              <a:off x="101600" y="-38100"/>
              <a:ext cx="560210" cy="2854981"/>
            </a:xfrm>
            <a:prstGeom prst="rect">
              <a:avLst/>
            </a:prstGeom>
          </p:spPr>
          <p:txBody>
            <a:bodyPr anchor="ctr" rtlCol="false" tIns="50800" lIns="50800" bIns="50800" rIns="50800"/>
            <a:lstStyle/>
            <a:p>
              <a:pPr algn="ctr">
                <a:lnSpc>
                  <a:spcPts val="2659"/>
                </a:lnSpc>
                <a:spcBef>
                  <a:spcPct val="0"/>
                </a:spcBef>
              </a:pPr>
            </a:p>
          </p:txBody>
        </p:sp>
      </p:grpSp>
      <p:sp>
        <p:nvSpPr>
          <p:cNvPr name="TextBox 48" id="48"/>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39</a:t>
            </a:r>
          </a:p>
        </p:txBody>
      </p:sp>
      <p:grpSp>
        <p:nvGrpSpPr>
          <p:cNvPr name="Group 49" id="49"/>
          <p:cNvGrpSpPr/>
          <p:nvPr/>
        </p:nvGrpSpPr>
        <p:grpSpPr>
          <a:xfrm rot="0">
            <a:off x="0" y="9307895"/>
            <a:ext cx="18288000" cy="979105"/>
            <a:chOff x="0" y="0"/>
            <a:chExt cx="4816593" cy="257871"/>
          </a:xfrm>
        </p:grpSpPr>
        <p:sp>
          <p:nvSpPr>
            <p:cNvPr name="Freeform 50" id="50"/>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51" id="51"/>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52" id="52"/>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53" id="53"/>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54" id="54"/>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55" id="55"/>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56" id="56"/>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METHODOLOGY</a:t>
            </a:r>
          </a:p>
        </p:txBody>
      </p:sp>
      <p:sp>
        <p:nvSpPr>
          <p:cNvPr name="TextBox 57" id="57"/>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LIVE DEMO</a:t>
            </a:r>
          </a:p>
        </p:txBody>
      </p:sp>
      <p:sp>
        <p:nvSpPr>
          <p:cNvPr name="TextBox 58" id="58"/>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CHALLENGES</a:t>
            </a:r>
          </a:p>
        </p:txBody>
      </p:sp>
      <p:sp>
        <p:nvSpPr>
          <p:cNvPr name="TextBox 59" id="59"/>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CONSIDERATIONS</a:t>
            </a:r>
          </a:p>
        </p:txBody>
      </p:sp>
      <p:sp>
        <p:nvSpPr>
          <p:cNvPr name="TextBox 60" id="60"/>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CONCLUSION</a:t>
            </a:r>
          </a:p>
        </p:txBody>
      </p:sp>
      <p:sp>
        <p:nvSpPr>
          <p:cNvPr name="AutoShape 61" id="61"/>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62" id="62"/>
          <p:cNvSpPr/>
          <p:nvPr/>
        </p:nvSpPr>
        <p:spPr>
          <a:xfrm>
            <a:off x="9295731" y="9759347"/>
            <a:ext cx="454199" cy="0"/>
          </a:xfrm>
          <a:prstGeom prst="line">
            <a:avLst/>
          </a:prstGeom>
          <a:ln cap="flat" w="38100">
            <a:solidFill>
              <a:srgbClr val="FFFFFF"/>
            </a:solidFill>
            <a:prstDash val="solid"/>
            <a:headEnd type="none" len="sm" w="sm"/>
            <a:tailEnd type="arrow" len="sm" w="med"/>
          </a:ln>
        </p:spPr>
      </p:sp>
      <p:sp>
        <p:nvSpPr>
          <p:cNvPr name="AutoShape 63" id="63"/>
          <p:cNvSpPr/>
          <p:nvPr/>
        </p:nvSpPr>
        <p:spPr>
          <a:xfrm>
            <a:off x="12778562" y="9759347"/>
            <a:ext cx="454199" cy="0"/>
          </a:xfrm>
          <a:prstGeom prst="line">
            <a:avLst/>
          </a:prstGeom>
          <a:ln cap="flat" w="38100">
            <a:solidFill>
              <a:srgbClr val="FFFFFF"/>
            </a:solidFill>
            <a:prstDash val="solid"/>
            <a:headEnd type="none" len="sm" w="sm"/>
            <a:tailEnd type="arrow" len="sm" w="med"/>
          </a:ln>
        </p:spPr>
      </p:sp>
      <p:sp>
        <p:nvSpPr>
          <p:cNvPr name="AutoShape 64" id="64"/>
          <p:cNvSpPr/>
          <p:nvPr/>
        </p:nvSpPr>
        <p:spPr>
          <a:xfrm>
            <a:off x="15499367" y="9768872"/>
            <a:ext cx="454199" cy="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49077" y="-466112"/>
            <a:ext cx="11738923" cy="9774007"/>
          </a:xfrm>
          <a:custGeom>
            <a:avLst/>
            <a:gdLst/>
            <a:ahLst/>
            <a:cxnLst/>
            <a:rect r="r" b="b" t="t" l="l"/>
            <a:pathLst>
              <a:path h="9774007" w="11738923">
                <a:moveTo>
                  <a:pt x="0" y="0"/>
                </a:moveTo>
                <a:lnTo>
                  <a:pt x="11738923" y="0"/>
                </a:lnTo>
                <a:lnTo>
                  <a:pt x="11738923" y="9774007"/>
                </a:lnTo>
                <a:lnTo>
                  <a:pt x="0" y="9774007"/>
                </a:lnTo>
                <a:lnTo>
                  <a:pt x="0" y="0"/>
                </a:lnTo>
                <a:close/>
              </a:path>
            </a:pathLst>
          </a:custGeom>
          <a:blipFill>
            <a:blip r:embed="rId2"/>
            <a:stretch>
              <a:fillRect l="-20848" t="0" r="-20848" b="-13383"/>
            </a:stretch>
          </a:blipFill>
        </p:spPr>
      </p:sp>
      <p:sp>
        <p:nvSpPr>
          <p:cNvPr name="Freeform 3" id="3"/>
          <p:cNvSpPr/>
          <p:nvPr/>
        </p:nvSpPr>
        <p:spPr>
          <a:xfrm flipH="false" flipV="false" rot="0">
            <a:off x="6388716" y="-1376370"/>
            <a:ext cx="13078025" cy="13078025"/>
          </a:xfrm>
          <a:custGeom>
            <a:avLst/>
            <a:gdLst/>
            <a:ahLst/>
            <a:cxnLst/>
            <a:rect r="r" b="b" t="t" l="l"/>
            <a:pathLst>
              <a:path h="13078025" w="13078025">
                <a:moveTo>
                  <a:pt x="0" y="0"/>
                </a:moveTo>
                <a:lnTo>
                  <a:pt x="13078024" y="0"/>
                </a:lnTo>
                <a:lnTo>
                  <a:pt x="13078024" y="13078025"/>
                </a:lnTo>
                <a:lnTo>
                  <a:pt x="0" y="13078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225859" y="2055038"/>
            <a:ext cx="9620956" cy="1447979"/>
            <a:chOff x="0" y="0"/>
            <a:chExt cx="1889432" cy="284365"/>
          </a:xfrm>
        </p:grpSpPr>
        <p:sp>
          <p:nvSpPr>
            <p:cNvPr name="Freeform 5" id="5"/>
            <p:cNvSpPr/>
            <p:nvPr/>
          </p:nvSpPr>
          <p:spPr>
            <a:xfrm flipH="false" flipV="false" rot="0">
              <a:off x="0" y="0"/>
              <a:ext cx="1889432" cy="284365"/>
            </a:xfrm>
            <a:custGeom>
              <a:avLst/>
              <a:gdLst/>
              <a:ahLst/>
              <a:cxnLst/>
              <a:rect r="r" b="b" t="t" l="l"/>
              <a:pathLst>
                <a:path h="284365" w="1889432">
                  <a:moveTo>
                    <a:pt x="1686232" y="0"/>
                  </a:moveTo>
                  <a:cubicBezTo>
                    <a:pt x="1798456" y="0"/>
                    <a:pt x="1889432" y="63657"/>
                    <a:pt x="1889432" y="142182"/>
                  </a:cubicBezTo>
                  <a:cubicBezTo>
                    <a:pt x="1889432" y="220707"/>
                    <a:pt x="1798456" y="284365"/>
                    <a:pt x="1686232" y="284365"/>
                  </a:cubicBezTo>
                  <a:lnTo>
                    <a:pt x="203200" y="284365"/>
                  </a:lnTo>
                  <a:cubicBezTo>
                    <a:pt x="90976" y="284365"/>
                    <a:pt x="0" y="220707"/>
                    <a:pt x="0" y="142182"/>
                  </a:cubicBezTo>
                  <a:cubicBezTo>
                    <a:pt x="0" y="63657"/>
                    <a:pt x="90976" y="0"/>
                    <a:pt x="203200" y="0"/>
                  </a:cubicBezTo>
                  <a:close/>
                </a:path>
              </a:pathLst>
            </a:custGeom>
            <a:solidFill>
              <a:srgbClr val="000000">
                <a:alpha val="0"/>
              </a:srgbClr>
            </a:solidFill>
            <a:ln w="38100" cap="sq">
              <a:solidFill>
                <a:srgbClr val="F4A633"/>
              </a:solidFill>
              <a:prstDash val="solid"/>
              <a:miter/>
            </a:ln>
          </p:spPr>
        </p:sp>
        <p:sp>
          <p:nvSpPr>
            <p:cNvPr name="TextBox 6" id="6"/>
            <p:cNvSpPr txBox="true"/>
            <p:nvPr/>
          </p:nvSpPr>
          <p:spPr>
            <a:xfrm>
              <a:off x="0" y="-38100"/>
              <a:ext cx="1889432" cy="32246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540148" y="2260095"/>
            <a:ext cx="8603852" cy="975111"/>
          </a:xfrm>
          <a:prstGeom prst="rect">
            <a:avLst/>
          </a:prstGeom>
        </p:spPr>
        <p:txBody>
          <a:bodyPr anchor="t" rtlCol="false" tIns="0" lIns="0" bIns="0" rIns="0">
            <a:spAutoFit/>
          </a:bodyPr>
          <a:lstStyle/>
          <a:p>
            <a:pPr>
              <a:lnSpc>
                <a:spcPts val="7153"/>
              </a:lnSpc>
            </a:pPr>
            <a:r>
              <a:rPr lang="en-US" sz="5109" spc="516">
                <a:solidFill>
                  <a:srgbClr val="F4A633"/>
                </a:solidFill>
                <a:latin typeface="Futura Bold"/>
              </a:rPr>
              <a:t>NOTE OF THANKS</a:t>
            </a:r>
          </a:p>
        </p:txBody>
      </p:sp>
      <p:sp>
        <p:nvSpPr>
          <p:cNvPr name="TextBox 8" id="8"/>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000000"/>
                </a:solidFill>
                <a:latin typeface="Futura Bold"/>
              </a:rPr>
              <a:t>40</a:t>
            </a:r>
          </a:p>
        </p:txBody>
      </p:sp>
      <p:sp>
        <p:nvSpPr>
          <p:cNvPr name="TextBox 9" id="9"/>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10" id="10"/>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11" id="11"/>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12" id="12"/>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13" id="13"/>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LIVE DEMO</a:t>
            </a:r>
          </a:p>
        </p:txBody>
      </p:sp>
      <p:sp>
        <p:nvSpPr>
          <p:cNvPr name="TextBox 14" id="14"/>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CHALLENGES</a:t>
            </a:r>
          </a:p>
        </p:txBody>
      </p:sp>
      <p:sp>
        <p:nvSpPr>
          <p:cNvPr name="TextBox 15" id="15"/>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CONSIDERATIONS</a:t>
            </a:r>
          </a:p>
        </p:txBody>
      </p:sp>
      <p:sp>
        <p:nvSpPr>
          <p:cNvPr name="TextBox 16" id="16"/>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CONCLUSION</a:t>
            </a:r>
          </a:p>
        </p:txBody>
      </p:sp>
      <p:sp>
        <p:nvSpPr>
          <p:cNvPr name="AutoShape 17" id="17"/>
          <p:cNvSpPr/>
          <p:nvPr/>
        </p:nvSpPr>
        <p:spPr>
          <a:xfrm>
            <a:off x="6934512" y="9778397"/>
            <a:ext cx="454199" cy="0"/>
          </a:xfrm>
          <a:prstGeom prst="line">
            <a:avLst/>
          </a:prstGeom>
          <a:ln cap="flat" w="38100">
            <a:solidFill>
              <a:srgbClr val="FFFFFF"/>
            </a:solidFill>
            <a:prstDash val="solid"/>
            <a:headEnd type="none" len="sm" w="sm"/>
            <a:tailEnd type="arrow" len="sm" w="med"/>
          </a:ln>
        </p:spPr>
      </p:sp>
      <p:sp>
        <p:nvSpPr>
          <p:cNvPr name="AutoShape 18" id="18"/>
          <p:cNvSpPr/>
          <p:nvPr/>
        </p:nvSpPr>
        <p:spPr>
          <a:xfrm>
            <a:off x="9295731" y="9759347"/>
            <a:ext cx="454199" cy="0"/>
          </a:xfrm>
          <a:prstGeom prst="line">
            <a:avLst/>
          </a:prstGeom>
          <a:ln cap="flat" w="38100">
            <a:solidFill>
              <a:srgbClr val="FFFFFF"/>
            </a:solidFill>
            <a:prstDash val="solid"/>
            <a:headEnd type="none" len="sm" w="sm"/>
            <a:tailEnd type="arrow" len="sm" w="med"/>
          </a:ln>
        </p:spPr>
      </p:sp>
      <p:sp>
        <p:nvSpPr>
          <p:cNvPr name="AutoShape 19" id="19"/>
          <p:cNvSpPr/>
          <p:nvPr/>
        </p:nvSpPr>
        <p:spPr>
          <a:xfrm>
            <a:off x="12778562" y="9759347"/>
            <a:ext cx="454199" cy="0"/>
          </a:xfrm>
          <a:prstGeom prst="line">
            <a:avLst/>
          </a:prstGeom>
          <a:ln cap="flat" w="38100">
            <a:solidFill>
              <a:srgbClr val="FFFFFF"/>
            </a:solidFill>
            <a:prstDash val="solid"/>
            <a:headEnd type="none" len="sm" w="sm"/>
            <a:tailEnd type="arrow" len="sm" w="med"/>
          </a:ln>
        </p:spPr>
      </p:sp>
      <p:sp>
        <p:nvSpPr>
          <p:cNvPr name="AutoShape 20" id="20"/>
          <p:cNvSpPr/>
          <p:nvPr/>
        </p:nvSpPr>
        <p:spPr>
          <a:xfrm>
            <a:off x="15499367" y="9768872"/>
            <a:ext cx="454199" cy="0"/>
          </a:xfrm>
          <a:prstGeom prst="line">
            <a:avLst/>
          </a:prstGeom>
          <a:ln cap="flat" w="38100">
            <a:solidFill>
              <a:srgbClr val="FFFFFF"/>
            </a:solidFill>
            <a:prstDash val="solid"/>
            <a:headEnd type="none" len="sm" w="sm"/>
            <a:tailEnd type="arrow" len="sm" w="med"/>
          </a:ln>
        </p:spPr>
      </p:sp>
      <p:grpSp>
        <p:nvGrpSpPr>
          <p:cNvPr name="Group 21" id="21"/>
          <p:cNvGrpSpPr/>
          <p:nvPr/>
        </p:nvGrpSpPr>
        <p:grpSpPr>
          <a:xfrm rot="0">
            <a:off x="0" y="9307895"/>
            <a:ext cx="18288000" cy="979105"/>
            <a:chOff x="0" y="0"/>
            <a:chExt cx="4816593" cy="257871"/>
          </a:xfrm>
        </p:grpSpPr>
        <p:sp>
          <p:nvSpPr>
            <p:cNvPr name="Freeform 22" id="22"/>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23" id="23"/>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AB40"/>
                </a:solidFill>
                <a:latin typeface="Futura Bold"/>
              </a:rPr>
              <a:t>INTRO</a:t>
            </a:r>
          </a:p>
        </p:txBody>
      </p:sp>
      <p:sp>
        <p:nvSpPr>
          <p:cNvPr name="AutoShape 25" id="25"/>
          <p:cNvSpPr/>
          <p:nvPr/>
        </p:nvSpPr>
        <p:spPr>
          <a:xfrm>
            <a:off x="1385830" y="9778397"/>
            <a:ext cx="454199" cy="0"/>
          </a:xfrm>
          <a:prstGeom prst="line">
            <a:avLst/>
          </a:prstGeom>
          <a:ln cap="flat" w="38100">
            <a:solidFill>
              <a:srgbClr val="FFAB40"/>
            </a:solidFill>
            <a:prstDash val="solid"/>
            <a:headEnd type="none" len="sm" w="sm"/>
            <a:tailEnd type="arrow" len="sm" w="med"/>
          </a:ln>
        </p:spPr>
      </p:sp>
      <p:sp>
        <p:nvSpPr>
          <p:cNvPr name="TextBox 26" id="26"/>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AB40"/>
                </a:solidFill>
                <a:latin typeface="Futura Bold"/>
              </a:rPr>
              <a:t>SOLUTION</a:t>
            </a:r>
          </a:p>
        </p:txBody>
      </p:sp>
      <p:sp>
        <p:nvSpPr>
          <p:cNvPr name="AutoShape 27" id="27"/>
          <p:cNvSpPr/>
          <p:nvPr/>
        </p:nvSpPr>
        <p:spPr>
          <a:xfrm>
            <a:off x="3808848" y="9797447"/>
            <a:ext cx="454199" cy="0"/>
          </a:xfrm>
          <a:prstGeom prst="line">
            <a:avLst/>
          </a:prstGeom>
          <a:ln cap="flat" w="38100">
            <a:solidFill>
              <a:srgbClr val="FFAB40"/>
            </a:solidFill>
            <a:prstDash val="solid"/>
            <a:headEnd type="none" len="sm" w="sm"/>
            <a:tailEnd type="arrow" len="sm" w="med"/>
          </a:ln>
        </p:spPr>
      </p:sp>
      <p:sp>
        <p:nvSpPr>
          <p:cNvPr name="TextBox 28" id="28"/>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AB40"/>
                </a:solidFill>
                <a:latin typeface="Futura Bold"/>
              </a:rPr>
              <a:t>METHODOLOGY</a:t>
            </a:r>
          </a:p>
        </p:txBody>
      </p:sp>
      <p:sp>
        <p:nvSpPr>
          <p:cNvPr name="TextBox 29" id="29"/>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FFAB40"/>
                </a:solidFill>
                <a:latin typeface="Futura Bold"/>
              </a:rPr>
              <a:t>LIVE DEMO</a:t>
            </a:r>
          </a:p>
        </p:txBody>
      </p:sp>
      <p:sp>
        <p:nvSpPr>
          <p:cNvPr name="TextBox 30" id="30"/>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FFAB40"/>
                </a:solidFill>
                <a:latin typeface="Futura Bold"/>
              </a:rPr>
              <a:t>CHALLENGES</a:t>
            </a:r>
          </a:p>
        </p:txBody>
      </p:sp>
      <p:sp>
        <p:nvSpPr>
          <p:cNvPr name="TextBox 31" id="31"/>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FFAB40"/>
                </a:solidFill>
                <a:latin typeface="Futura Bold"/>
              </a:rPr>
              <a:t>CONSIDERATIONS</a:t>
            </a:r>
          </a:p>
        </p:txBody>
      </p:sp>
      <p:sp>
        <p:nvSpPr>
          <p:cNvPr name="TextBox 32" id="32"/>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FFAB40"/>
                </a:solidFill>
                <a:latin typeface="Futura Bold"/>
              </a:rPr>
              <a:t>CONCLUSION</a:t>
            </a:r>
          </a:p>
        </p:txBody>
      </p:sp>
      <p:sp>
        <p:nvSpPr>
          <p:cNvPr name="AutoShape 33" id="33"/>
          <p:cNvSpPr/>
          <p:nvPr/>
        </p:nvSpPr>
        <p:spPr>
          <a:xfrm>
            <a:off x="6934512" y="9778397"/>
            <a:ext cx="454199" cy="0"/>
          </a:xfrm>
          <a:prstGeom prst="line">
            <a:avLst/>
          </a:prstGeom>
          <a:ln cap="flat" w="38100">
            <a:solidFill>
              <a:srgbClr val="FFAB40"/>
            </a:solidFill>
            <a:prstDash val="solid"/>
            <a:headEnd type="none" len="sm" w="sm"/>
            <a:tailEnd type="arrow" len="sm" w="med"/>
          </a:ln>
        </p:spPr>
      </p:sp>
      <p:sp>
        <p:nvSpPr>
          <p:cNvPr name="AutoShape 34" id="34"/>
          <p:cNvSpPr/>
          <p:nvPr/>
        </p:nvSpPr>
        <p:spPr>
          <a:xfrm>
            <a:off x="9295731" y="9759347"/>
            <a:ext cx="454199" cy="0"/>
          </a:xfrm>
          <a:prstGeom prst="line">
            <a:avLst/>
          </a:prstGeom>
          <a:ln cap="flat" w="38100">
            <a:solidFill>
              <a:srgbClr val="FFAB40"/>
            </a:solidFill>
            <a:prstDash val="solid"/>
            <a:headEnd type="none" len="sm" w="sm"/>
            <a:tailEnd type="arrow" len="sm" w="med"/>
          </a:ln>
        </p:spPr>
      </p:sp>
      <p:sp>
        <p:nvSpPr>
          <p:cNvPr name="AutoShape 35" id="35"/>
          <p:cNvSpPr/>
          <p:nvPr/>
        </p:nvSpPr>
        <p:spPr>
          <a:xfrm>
            <a:off x="12778562" y="9759347"/>
            <a:ext cx="454199" cy="0"/>
          </a:xfrm>
          <a:prstGeom prst="line">
            <a:avLst/>
          </a:prstGeom>
          <a:ln cap="flat" w="38100">
            <a:solidFill>
              <a:srgbClr val="FFAB40"/>
            </a:solidFill>
            <a:prstDash val="solid"/>
            <a:headEnd type="none" len="sm" w="sm"/>
            <a:tailEnd type="arrow" len="sm" w="med"/>
          </a:ln>
        </p:spPr>
      </p:sp>
      <p:sp>
        <p:nvSpPr>
          <p:cNvPr name="AutoShape 36" id="36"/>
          <p:cNvSpPr/>
          <p:nvPr/>
        </p:nvSpPr>
        <p:spPr>
          <a:xfrm>
            <a:off x="15499367" y="9768872"/>
            <a:ext cx="454199" cy="0"/>
          </a:xfrm>
          <a:prstGeom prst="line">
            <a:avLst/>
          </a:prstGeom>
          <a:ln cap="flat" w="38100">
            <a:solidFill>
              <a:srgbClr val="FFAB40"/>
            </a:solidFill>
            <a:prstDash val="solid"/>
            <a:headEnd type="none" len="sm" w="sm"/>
            <a:tailEnd type="arrow" len="sm" w="med"/>
          </a:ln>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450255" y="2959534"/>
            <a:ext cx="10285723" cy="1880774"/>
            <a:chOff x="0" y="0"/>
            <a:chExt cx="2019984" cy="369360"/>
          </a:xfrm>
        </p:grpSpPr>
        <p:sp>
          <p:nvSpPr>
            <p:cNvPr name="Freeform 3" id="3"/>
            <p:cNvSpPr/>
            <p:nvPr/>
          </p:nvSpPr>
          <p:spPr>
            <a:xfrm flipH="false" flipV="false" rot="0">
              <a:off x="0" y="0"/>
              <a:ext cx="2019984" cy="369360"/>
            </a:xfrm>
            <a:custGeom>
              <a:avLst/>
              <a:gdLst/>
              <a:ahLst/>
              <a:cxnLst/>
              <a:rect r="r" b="b" t="t" l="l"/>
              <a:pathLst>
                <a:path h="369360" w="2019984">
                  <a:moveTo>
                    <a:pt x="1816784" y="0"/>
                  </a:moveTo>
                  <a:cubicBezTo>
                    <a:pt x="1929008" y="0"/>
                    <a:pt x="2019984" y="82684"/>
                    <a:pt x="2019984" y="184680"/>
                  </a:cubicBezTo>
                  <a:cubicBezTo>
                    <a:pt x="2019984" y="286676"/>
                    <a:pt x="1929008" y="369360"/>
                    <a:pt x="1816784" y="369360"/>
                  </a:cubicBezTo>
                  <a:lnTo>
                    <a:pt x="203200" y="369360"/>
                  </a:lnTo>
                  <a:cubicBezTo>
                    <a:pt x="90976" y="369360"/>
                    <a:pt x="0" y="286676"/>
                    <a:pt x="0" y="184680"/>
                  </a:cubicBezTo>
                  <a:cubicBezTo>
                    <a:pt x="0" y="82684"/>
                    <a:pt x="90976" y="0"/>
                    <a:pt x="203200" y="0"/>
                  </a:cubicBezTo>
                  <a:close/>
                </a:path>
              </a:pathLst>
            </a:custGeom>
            <a:solidFill>
              <a:srgbClr val="000000">
                <a:alpha val="0"/>
              </a:srgbClr>
            </a:solidFill>
            <a:ln w="38100" cap="sq">
              <a:solidFill>
                <a:srgbClr val="F4A633"/>
              </a:solidFill>
              <a:prstDash val="solid"/>
              <a:miter/>
            </a:ln>
          </p:spPr>
        </p:sp>
        <p:sp>
          <p:nvSpPr>
            <p:cNvPr name="TextBox 4" id="4"/>
            <p:cNvSpPr txBox="true"/>
            <p:nvPr/>
          </p:nvSpPr>
          <p:spPr>
            <a:xfrm>
              <a:off x="0" y="-38100"/>
              <a:ext cx="2019984" cy="40746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281634" y="-781326"/>
            <a:ext cx="16202651" cy="11849652"/>
          </a:xfrm>
          <a:custGeom>
            <a:avLst/>
            <a:gdLst/>
            <a:ahLst/>
            <a:cxnLst/>
            <a:rect r="r" b="b" t="t" l="l"/>
            <a:pathLst>
              <a:path h="11849652" w="16202651">
                <a:moveTo>
                  <a:pt x="0" y="0"/>
                </a:moveTo>
                <a:lnTo>
                  <a:pt x="16202651" y="0"/>
                </a:lnTo>
                <a:lnTo>
                  <a:pt x="16202651" y="11849652"/>
                </a:lnTo>
                <a:lnTo>
                  <a:pt x="0" y="11849652"/>
                </a:lnTo>
                <a:lnTo>
                  <a:pt x="0" y="0"/>
                </a:lnTo>
                <a:close/>
              </a:path>
            </a:pathLst>
          </a:custGeom>
          <a:blipFill>
            <a:blip r:embed="rId2"/>
            <a:stretch>
              <a:fillRect l="-5195" t="0" r="-5195" b="0"/>
            </a:stretch>
          </a:blipFill>
        </p:spPr>
      </p:sp>
      <p:sp>
        <p:nvSpPr>
          <p:cNvPr name="TextBox 6" id="6"/>
          <p:cNvSpPr txBox="true"/>
          <p:nvPr/>
        </p:nvSpPr>
        <p:spPr>
          <a:xfrm rot="0">
            <a:off x="425348" y="3280197"/>
            <a:ext cx="9435537"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QUESTIONS?</a:t>
            </a:r>
          </a:p>
        </p:txBody>
      </p:sp>
      <p:sp>
        <p:nvSpPr>
          <p:cNvPr name="Freeform 7" id="7"/>
          <p:cNvSpPr/>
          <p:nvPr/>
        </p:nvSpPr>
        <p:spPr>
          <a:xfrm flipH="false" flipV="false" rot="0">
            <a:off x="6195909" y="-2203732"/>
            <a:ext cx="13078025" cy="13078025"/>
          </a:xfrm>
          <a:custGeom>
            <a:avLst/>
            <a:gdLst/>
            <a:ahLst/>
            <a:cxnLst/>
            <a:rect r="r" b="b" t="t" l="l"/>
            <a:pathLst>
              <a:path h="13078025" w="13078025">
                <a:moveTo>
                  <a:pt x="0" y="0"/>
                </a:moveTo>
                <a:lnTo>
                  <a:pt x="13078025" y="0"/>
                </a:lnTo>
                <a:lnTo>
                  <a:pt x="13078025" y="13078025"/>
                </a:lnTo>
                <a:lnTo>
                  <a:pt x="0" y="13078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7403096" y="-95926"/>
            <a:ext cx="10348291" cy="958850"/>
          </a:xfrm>
          <a:prstGeom prst="rect">
            <a:avLst/>
          </a:prstGeom>
        </p:spPr>
        <p:txBody>
          <a:bodyPr anchor="t" rtlCol="false" tIns="0" lIns="0" bIns="0" rIns="0">
            <a:spAutoFit/>
          </a:bodyPr>
          <a:lstStyle/>
          <a:p>
            <a:pPr>
              <a:lnSpc>
                <a:spcPts val="7000"/>
              </a:lnSpc>
            </a:pPr>
            <a:r>
              <a:rPr lang="en-US" sz="5000">
                <a:solidFill>
                  <a:srgbClr val="000000"/>
                </a:solidFill>
                <a:latin typeface="Futura Bold"/>
              </a:rPr>
              <a:t>41</a:t>
            </a:r>
          </a:p>
        </p:txBody>
      </p:sp>
      <p:grpSp>
        <p:nvGrpSpPr>
          <p:cNvPr name="Group 9" id="9"/>
          <p:cNvGrpSpPr/>
          <p:nvPr/>
        </p:nvGrpSpPr>
        <p:grpSpPr>
          <a:xfrm rot="0">
            <a:off x="0" y="9307895"/>
            <a:ext cx="18288000" cy="979105"/>
            <a:chOff x="0" y="0"/>
            <a:chExt cx="4816593" cy="257871"/>
          </a:xfrm>
        </p:grpSpPr>
        <p:sp>
          <p:nvSpPr>
            <p:cNvPr name="Freeform 10" id="10"/>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11" id="11"/>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AB40"/>
                </a:solidFill>
                <a:latin typeface="Futura Bold"/>
              </a:rPr>
              <a:t>INTRO</a:t>
            </a:r>
          </a:p>
        </p:txBody>
      </p:sp>
      <p:sp>
        <p:nvSpPr>
          <p:cNvPr name="AutoShape 13" id="13"/>
          <p:cNvSpPr/>
          <p:nvPr/>
        </p:nvSpPr>
        <p:spPr>
          <a:xfrm>
            <a:off x="1385830" y="9778397"/>
            <a:ext cx="454199" cy="0"/>
          </a:xfrm>
          <a:prstGeom prst="line">
            <a:avLst/>
          </a:prstGeom>
          <a:ln cap="flat" w="38100">
            <a:solidFill>
              <a:srgbClr val="FFAB40"/>
            </a:solidFill>
            <a:prstDash val="solid"/>
            <a:headEnd type="none" len="sm" w="sm"/>
            <a:tailEnd type="arrow" len="sm" w="med"/>
          </a:ln>
        </p:spPr>
      </p:sp>
      <p:sp>
        <p:nvSpPr>
          <p:cNvPr name="TextBox 14" id="14"/>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AB40"/>
                </a:solidFill>
                <a:latin typeface="Futura Bold"/>
              </a:rPr>
              <a:t>SOLUTION</a:t>
            </a:r>
          </a:p>
        </p:txBody>
      </p:sp>
      <p:sp>
        <p:nvSpPr>
          <p:cNvPr name="AutoShape 15" id="15"/>
          <p:cNvSpPr/>
          <p:nvPr/>
        </p:nvSpPr>
        <p:spPr>
          <a:xfrm>
            <a:off x="3808848" y="9797447"/>
            <a:ext cx="454199" cy="0"/>
          </a:xfrm>
          <a:prstGeom prst="line">
            <a:avLst/>
          </a:prstGeom>
          <a:ln cap="flat" w="38100">
            <a:solidFill>
              <a:srgbClr val="FFAB40"/>
            </a:solidFill>
            <a:prstDash val="solid"/>
            <a:headEnd type="none" len="sm" w="sm"/>
            <a:tailEnd type="arrow" len="sm" w="med"/>
          </a:ln>
        </p:spPr>
      </p:sp>
      <p:sp>
        <p:nvSpPr>
          <p:cNvPr name="TextBox 16" id="16"/>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FFAB40"/>
                </a:solidFill>
                <a:latin typeface="Futura Bold"/>
              </a:rPr>
              <a:t>METHODOLOGY</a:t>
            </a:r>
          </a:p>
        </p:txBody>
      </p:sp>
      <p:sp>
        <p:nvSpPr>
          <p:cNvPr name="TextBox 17" id="17"/>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FFAB40"/>
                </a:solidFill>
                <a:latin typeface="Futura Bold"/>
              </a:rPr>
              <a:t>LIVE DEMO</a:t>
            </a:r>
          </a:p>
        </p:txBody>
      </p:sp>
      <p:sp>
        <p:nvSpPr>
          <p:cNvPr name="TextBox 18" id="18"/>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FFAB40"/>
                </a:solidFill>
                <a:latin typeface="Futura Bold"/>
              </a:rPr>
              <a:t>CHALLENGES</a:t>
            </a:r>
          </a:p>
        </p:txBody>
      </p:sp>
      <p:sp>
        <p:nvSpPr>
          <p:cNvPr name="TextBox 19" id="19"/>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FFAB40"/>
                </a:solidFill>
                <a:latin typeface="Futura Bold"/>
              </a:rPr>
              <a:t>CONSIDERATIONS</a:t>
            </a:r>
          </a:p>
        </p:txBody>
      </p:sp>
      <p:sp>
        <p:nvSpPr>
          <p:cNvPr name="TextBox 20" id="20"/>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FFAB40"/>
                </a:solidFill>
                <a:latin typeface="Futura Bold"/>
              </a:rPr>
              <a:t>CONCLUSION</a:t>
            </a:r>
          </a:p>
        </p:txBody>
      </p:sp>
      <p:sp>
        <p:nvSpPr>
          <p:cNvPr name="AutoShape 21" id="21"/>
          <p:cNvSpPr/>
          <p:nvPr/>
        </p:nvSpPr>
        <p:spPr>
          <a:xfrm>
            <a:off x="6934512" y="9778397"/>
            <a:ext cx="454199" cy="0"/>
          </a:xfrm>
          <a:prstGeom prst="line">
            <a:avLst/>
          </a:prstGeom>
          <a:ln cap="flat" w="38100">
            <a:solidFill>
              <a:srgbClr val="FFAB40"/>
            </a:solidFill>
            <a:prstDash val="solid"/>
            <a:headEnd type="none" len="sm" w="sm"/>
            <a:tailEnd type="arrow" len="sm" w="med"/>
          </a:ln>
        </p:spPr>
      </p:sp>
      <p:sp>
        <p:nvSpPr>
          <p:cNvPr name="AutoShape 22" id="22"/>
          <p:cNvSpPr/>
          <p:nvPr/>
        </p:nvSpPr>
        <p:spPr>
          <a:xfrm>
            <a:off x="9295731" y="9759347"/>
            <a:ext cx="454199" cy="0"/>
          </a:xfrm>
          <a:prstGeom prst="line">
            <a:avLst/>
          </a:prstGeom>
          <a:ln cap="flat" w="38100">
            <a:solidFill>
              <a:srgbClr val="FFAB40"/>
            </a:solidFill>
            <a:prstDash val="solid"/>
            <a:headEnd type="none" len="sm" w="sm"/>
            <a:tailEnd type="arrow" len="sm" w="med"/>
          </a:ln>
        </p:spPr>
      </p:sp>
      <p:sp>
        <p:nvSpPr>
          <p:cNvPr name="AutoShape 23" id="23"/>
          <p:cNvSpPr/>
          <p:nvPr/>
        </p:nvSpPr>
        <p:spPr>
          <a:xfrm>
            <a:off x="12778562" y="9759347"/>
            <a:ext cx="454199" cy="0"/>
          </a:xfrm>
          <a:prstGeom prst="line">
            <a:avLst/>
          </a:prstGeom>
          <a:ln cap="flat" w="38100">
            <a:solidFill>
              <a:srgbClr val="FFAB40"/>
            </a:solidFill>
            <a:prstDash val="solid"/>
            <a:headEnd type="none" len="sm" w="sm"/>
            <a:tailEnd type="arrow" len="sm" w="med"/>
          </a:ln>
        </p:spPr>
      </p:sp>
      <p:sp>
        <p:nvSpPr>
          <p:cNvPr name="AutoShape 24" id="24"/>
          <p:cNvSpPr/>
          <p:nvPr/>
        </p:nvSpPr>
        <p:spPr>
          <a:xfrm>
            <a:off x="15499367" y="9768872"/>
            <a:ext cx="454199" cy="0"/>
          </a:xfrm>
          <a:prstGeom prst="line">
            <a:avLst/>
          </a:prstGeom>
          <a:ln cap="flat" w="38100">
            <a:solidFill>
              <a:srgbClr val="FFAB40"/>
            </a:solidFill>
            <a:prstDash val="solid"/>
            <a:headEnd type="none" len="sm" w="sm"/>
            <a:tailEnd type="arrow" len="sm" w="med"/>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227781" y="206348"/>
            <a:ext cx="11122267" cy="1644704"/>
            <a:chOff x="0" y="0"/>
            <a:chExt cx="1635708" cy="241880"/>
          </a:xfrm>
        </p:grpSpPr>
        <p:sp>
          <p:nvSpPr>
            <p:cNvPr name="Freeform 3" id="3"/>
            <p:cNvSpPr/>
            <p:nvPr/>
          </p:nvSpPr>
          <p:spPr>
            <a:xfrm flipH="false" flipV="false" rot="0">
              <a:off x="0" y="0"/>
              <a:ext cx="1635708" cy="241880"/>
            </a:xfrm>
            <a:custGeom>
              <a:avLst/>
              <a:gdLst/>
              <a:ahLst/>
              <a:cxnLst/>
              <a:rect r="r" b="b" t="t" l="l"/>
              <a:pathLst>
                <a:path h="241880" w="1635708">
                  <a:moveTo>
                    <a:pt x="1432508" y="0"/>
                  </a:moveTo>
                  <a:cubicBezTo>
                    <a:pt x="1544732" y="0"/>
                    <a:pt x="1635708" y="54147"/>
                    <a:pt x="1635708" y="120940"/>
                  </a:cubicBezTo>
                  <a:cubicBezTo>
                    <a:pt x="1635708" y="187733"/>
                    <a:pt x="1544732" y="241880"/>
                    <a:pt x="1432508"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4" id="4"/>
            <p:cNvSpPr txBox="true"/>
            <p:nvPr/>
          </p:nvSpPr>
          <p:spPr>
            <a:xfrm>
              <a:off x="0" y="-38100"/>
              <a:ext cx="1635708" cy="27998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56459" y="2067726"/>
            <a:ext cx="5658366" cy="5875996"/>
          </a:xfrm>
          <a:custGeom>
            <a:avLst/>
            <a:gdLst/>
            <a:ahLst/>
            <a:cxnLst/>
            <a:rect r="r" b="b" t="t" l="l"/>
            <a:pathLst>
              <a:path h="5875996" w="5658366">
                <a:moveTo>
                  <a:pt x="0" y="0"/>
                </a:moveTo>
                <a:lnTo>
                  <a:pt x="5658366" y="0"/>
                </a:lnTo>
                <a:lnTo>
                  <a:pt x="5658366" y="5875996"/>
                </a:lnTo>
                <a:lnTo>
                  <a:pt x="0" y="5875996"/>
                </a:lnTo>
                <a:lnTo>
                  <a:pt x="0" y="0"/>
                </a:lnTo>
                <a:close/>
              </a:path>
            </a:pathLst>
          </a:custGeom>
          <a:blipFill>
            <a:blip r:embed="rId3"/>
            <a:stretch>
              <a:fillRect l="0" t="0" r="0" b="0"/>
            </a:stretch>
          </a:blipFill>
        </p:spPr>
      </p:sp>
      <p:sp>
        <p:nvSpPr>
          <p:cNvPr name="Freeform 6" id="6"/>
          <p:cNvSpPr/>
          <p:nvPr/>
        </p:nvSpPr>
        <p:spPr>
          <a:xfrm flipH="false" flipV="false" rot="0">
            <a:off x="456459" y="7933683"/>
            <a:ext cx="8767900" cy="1206378"/>
          </a:xfrm>
          <a:custGeom>
            <a:avLst/>
            <a:gdLst/>
            <a:ahLst/>
            <a:cxnLst/>
            <a:rect r="r" b="b" t="t" l="l"/>
            <a:pathLst>
              <a:path h="1206378" w="8767900">
                <a:moveTo>
                  <a:pt x="0" y="0"/>
                </a:moveTo>
                <a:lnTo>
                  <a:pt x="8767900" y="0"/>
                </a:lnTo>
                <a:lnTo>
                  <a:pt x="8767900" y="1206378"/>
                </a:lnTo>
                <a:lnTo>
                  <a:pt x="0" y="1206378"/>
                </a:lnTo>
                <a:lnTo>
                  <a:pt x="0" y="0"/>
                </a:lnTo>
                <a:close/>
              </a:path>
            </a:pathLst>
          </a:custGeom>
          <a:blipFill>
            <a:blip r:embed="rId4"/>
            <a:stretch>
              <a:fillRect l="0" t="-166" r="0" b="-166"/>
            </a:stretch>
          </a:blipFill>
        </p:spPr>
      </p:sp>
      <p:sp>
        <p:nvSpPr>
          <p:cNvPr name="Freeform 7" id="7"/>
          <p:cNvSpPr/>
          <p:nvPr/>
        </p:nvSpPr>
        <p:spPr>
          <a:xfrm flipH="false" flipV="false" rot="0">
            <a:off x="8374030" y="1851052"/>
            <a:ext cx="7927040" cy="1439319"/>
          </a:xfrm>
          <a:custGeom>
            <a:avLst/>
            <a:gdLst/>
            <a:ahLst/>
            <a:cxnLst/>
            <a:rect r="r" b="b" t="t" l="l"/>
            <a:pathLst>
              <a:path h="1439319" w="7927040">
                <a:moveTo>
                  <a:pt x="0" y="0"/>
                </a:moveTo>
                <a:lnTo>
                  <a:pt x="7927040" y="0"/>
                </a:lnTo>
                <a:lnTo>
                  <a:pt x="7927040" y="1439319"/>
                </a:lnTo>
                <a:lnTo>
                  <a:pt x="0" y="1439319"/>
                </a:lnTo>
                <a:lnTo>
                  <a:pt x="0" y="0"/>
                </a:lnTo>
                <a:close/>
              </a:path>
            </a:pathLst>
          </a:custGeom>
          <a:blipFill>
            <a:blip r:embed="rId5"/>
            <a:stretch>
              <a:fillRect l="-32411" t="0" r="-1773" b="0"/>
            </a:stretch>
          </a:blipFill>
        </p:spPr>
      </p:sp>
      <p:sp>
        <p:nvSpPr>
          <p:cNvPr name="Freeform 8" id="8"/>
          <p:cNvSpPr/>
          <p:nvPr/>
        </p:nvSpPr>
        <p:spPr>
          <a:xfrm flipH="false" flipV="false" rot="0">
            <a:off x="8334600" y="7617805"/>
            <a:ext cx="1779520" cy="1640495"/>
          </a:xfrm>
          <a:custGeom>
            <a:avLst/>
            <a:gdLst/>
            <a:ahLst/>
            <a:cxnLst/>
            <a:rect r="r" b="b" t="t" l="l"/>
            <a:pathLst>
              <a:path h="1640495" w="1779520">
                <a:moveTo>
                  <a:pt x="0" y="0"/>
                </a:moveTo>
                <a:lnTo>
                  <a:pt x="1779519" y="0"/>
                </a:lnTo>
                <a:lnTo>
                  <a:pt x="1779519" y="1640495"/>
                </a:lnTo>
                <a:lnTo>
                  <a:pt x="0" y="1640495"/>
                </a:lnTo>
                <a:lnTo>
                  <a:pt x="0" y="0"/>
                </a:lnTo>
                <a:close/>
              </a:path>
            </a:pathLst>
          </a:custGeom>
          <a:blipFill>
            <a:blip r:embed="rId6"/>
            <a:stretch>
              <a:fillRect l="0" t="0" r="0" b="0"/>
            </a:stretch>
          </a:blipFill>
        </p:spPr>
      </p:sp>
      <p:sp>
        <p:nvSpPr>
          <p:cNvPr name="Freeform 9" id="9"/>
          <p:cNvSpPr/>
          <p:nvPr/>
        </p:nvSpPr>
        <p:spPr>
          <a:xfrm flipH="false" flipV="false" rot="0">
            <a:off x="7772624" y="1770373"/>
            <a:ext cx="1803888" cy="1637376"/>
          </a:xfrm>
          <a:custGeom>
            <a:avLst/>
            <a:gdLst/>
            <a:ahLst/>
            <a:cxnLst/>
            <a:rect r="r" b="b" t="t" l="l"/>
            <a:pathLst>
              <a:path h="1637376" w="1803888">
                <a:moveTo>
                  <a:pt x="0" y="0"/>
                </a:moveTo>
                <a:lnTo>
                  <a:pt x="1803889" y="0"/>
                </a:lnTo>
                <a:lnTo>
                  <a:pt x="1803889" y="1637376"/>
                </a:lnTo>
                <a:lnTo>
                  <a:pt x="0" y="1637376"/>
                </a:lnTo>
                <a:lnTo>
                  <a:pt x="0" y="0"/>
                </a:lnTo>
                <a:close/>
              </a:path>
            </a:pathLst>
          </a:custGeom>
          <a:blipFill>
            <a:blip r:embed="rId7"/>
            <a:stretch>
              <a:fillRect l="0" t="0" r="0" b="0"/>
            </a:stretch>
          </a:blipFill>
        </p:spPr>
      </p:sp>
      <p:sp>
        <p:nvSpPr>
          <p:cNvPr name="Freeform 10" id="10"/>
          <p:cNvSpPr/>
          <p:nvPr/>
        </p:nvSpPr>
        <p:spPr>
          <a:xfrm flipH="false" flipV="false" rot="0">
            <a:off x="10611142" y="3389399"/>
            <a:ext cx="1235435" cy="5458899"/>
          </a:xfrm>
          <a:custGeom>
            <a:avLst/>
            <a:gdLst/>
            <a:ahLst/>
            <a:cxnLst/>
            <a:rect r="r" b="b" t="t" l="l"/>
            <a:pathLst>
              <a:path h="5458899" w="1235435">
                <a:moveTo>
                  <a:pt x="0" y="0"/>
                </a:moveTo>
                <a:lnTo>
                  <a:pt x="1235436" y="0"/>
                </a:lnTo>
                <a:lnTo>
                  <a:pt x="1235436" y="5458899"/>
                </a:lnTo>
                <a:lnTo>
                  <a:pt x="0" y="5458899"/>
                </a:lnTo>
                <a:lnTo>
                  <a:pt x="0" y="0"/>
                </a:lnTo>
                <a:close/>
              </a:path>
            </a:pathLst>
          </a:custGeom>
          <a:blipFill>
            <a:blip r:embed="rId8"/>
            <a:stretch>
              <a:fillRect l="0" t="0" r="0" b="0"/>
            </a:stretch>
          </a:blipFill>
        </p:spPr>
      </p:sp>
      <p:sp>
        <p:nvSpPr>
          <p:cNvPr name="Freeform 11" id="11"/>
          <p:cNvSpPr/>
          <p:nvPr/>
        </p:nvSpPr>
        <p:spPr>
          <a:xfrm flipH="false" flipV="false" rot="0">
            <a:off x="10611142" y="3262080"/>
            <a:ext cx="5689928" cy="5713537"/>
          </a:xfrm>
          <a:custGeom>
            <a:avLst/>
            <a:gdLst/>
            <a:ahLst/>
            <a:cxnLst/>
            <a:rect r="r" b="b" t="t" l="l"/>
            <a:pathLst>
              <a:path h="5713537" w="5689928">
                <a:moveTo>
                  <a:pt x="0" y="0"/>
                </a:moveTo>
                <a:lnTo>
                  <a:pt x="5689928" y="0"/>
                </a:lnTo>
                <a:lnTo>
                  <a:pt x="5689928" y="5713537"/>
                </a:lnTo>
                <a:lnTo>
                  <a:pt x="0" y="5713537"/>
                </a:lnTo>
                <a:lnTo>
                  <a:pt x="0" y="0"/>
                </a:lnTo>
                <a:close/>
              </a:path>
            </a:pathLst>
          </a:custGeom>
          <a:blipFill>
            <a:blip r:embed="rId9"/>
            <a:stretch>
              <a:fillRect l="0" t="0" r="0" b="0"/>
            </a:stretch>
          </a:blipFill>
        </p:spPr>
      </p:sp>
      <p:sp>
        <p:nvSpPr>
          <p:cNvPr name="Freeform 12" id="12"/>
          <p:cNvSpPr/>
          <p:nvPr/>
        </p:nvSpPr>
        <p:spPr>
          <a:xfrm flipH="false" flipV="false" rot="0">
            <a:off x="989403" y="2570711"/>
            <a:ext cx="1014034" cy="4480616"/>
          </a:xfrm>
          <a:custGeom>
            <a:avLst/>
            <a:gdLst/>
            <a:ahLst/>
            <a:cxnLst/>
            <a:rect r="r" b="b" t="t" l="l"/>
            <a:pathLst>
              <a:path h="4480616" w="1014034">
                <a:moveTo>
                  <a:pt x="0" y="0"/>
                </a:moveTo>
                <a:lnTo>
                  <a:pt x="1014034" y="0"/>
                </a:lnTo>
                <a:lnTo>
                  <a:pt x="1014034" y="4480616"/>
                </a:lnTo>
                <a:lnTo>
                  <a:pt x="0" y="4480616"/>
                </a:lnTo>
                <a:lnTo>
                  <a:pt x="0" y="0"/>
                </a:lnTo>
                <a:close/>
              </a:path>
            </a:pathLst>
          </a:custGeom>
          <a:blipFill>
            <a:blip r:embed="rId8"/>
            <a:stretch>
              <a:fillRect l="0" t="0" r="0" b="0"/>
            </a:stretch>
          </a:blipFill>
        </p:spPr>
      </p:sp>
      <p:sp>
        <p:nvSpPr>
          <p:cNvPr name="TextBox 13" id="13"/>
          <p:cNvSpPr txBox="true"/>
          <p:nvPr/>
        </p:nvSpPr>
        <p:spPr>
          <a:xfrm rot="0">
            <a:off x="396273" y="255013"/>
            <a:ext cx="10875924"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PROBLEM DEFINITION</a:t>
            </a:r>
          </a:p>
        </p:txBody>
      </p:sp>
      <p:sp>
        <p:nvSpPr>
          <p:cNvPr name="TextBox 14" id="14"/>
          <p:cNvSpPr txBox="true"/>
          <p:nvPr/>
        </p:nvSpPr>
        <p:spPr>
          <a:xfrm rot="0">
            <a:off x="0" y="7313823"/>
            <a:ext cx="8894486" cy="1661795"/>
          </a:xfrm>
          <a:prstGeom prst="rect">
            <a:avLst/>
          </a:prstGeom>
        </p:spPr>
        <p:txBody>
          <a:bodyPr anchor="t" rtlCol="false" tIns="0" lIns="0" bIns="0" rIns="0">
            <a:spAutoFit/>
          </a:bodyPr>
          <a:lstStyle/>
          <a:p>
            <a:pPr algn="ctr">
              <a:lnSpc>
                <a:spcPts val="4480"/>
              </a:lnSpc>
            </a:pPr>
          </a:p>
          <a:p>
            <a:pPr algn="ctr">
              <a:lnSpc>
                <a:spcPts val="4480"/>
              </a:lnSpc>
            </a:pPr>
            <a:r>
              <a:rPr lang="en-US" sz="3200">
                <a:solidFill>
                  <a:srgbClr val="000000"/>
                </a:solidFill>
                <a:latin typeface="Georgia Pro Bold"/>
              </a:rPr>
              <a:t>EXISTING LAND REGISTRATION SYSTEM CHALLENGES IN HONG KONG</a:t>
            </a:r>
          </a:p>
        </p:txBody>
      </p:sp>
      <p:sp>
        <p:nvSpPr>
          <p:cNvPr name="TextBox 15" id="15"/>
          <p:cNvSpPr txBox="true"/>
          <p:nvPr/>
        </p:nvSpPr>
        <p:spPr>
          <a:xfrm rot="0">
            <a:off x="9652713" y="2010576"/>
            <a:ext cx="6551185" cy="1099820"/>
          </a:xfrm>
          <a:prstGeom prst="rect">
            <a:avLst/>
          </a:prstGeom>
        </p:spPr>
        <p:txBody>
          <a:bodyPr anchor="t" rtlCol="false" tIns="0" lIns="0" bIns="0" rIns="0">
            <a:spAutoFit/>
          </a:bodyPr>
          <a:lstStyle/>
          <a:p>
            <a:pPr algn="ctr">
              <a:lnSpc>
                <a:spcPts val="4480"/>
              </a:lnSpc>
            </a:pPr>
            <a:r>
              <a:rPr lang="en-US" sz="3200">
                <a:solidFill>
                  <a:srgbClr val="000000"/>
                </a:solidFill>
                <a:latin typeface="Georgia Pro Bold"/>
              </a:rPr>
              <a:t>Opportunities with BlockchainTechnology</a:t>
            </a:r>
          </a:p>
        </p:txBody>
      </p:sp>
      <p:sp>
        <p:nvSpPr>
          <p:cNvPr name="TextBox 16" id="16"/>
          <p:cNvSpPr txBox="true"/>
          <p:nvPr/>
        </p:nvSpPr>
        <p:spPr>
          <a:xfrm rot="0">
            <a:off x="11998978" y="3350599"/>
            <a:ext cx="4582812" cy="2670174"/>
          </a:xfrm>
          <a:prstGeom prst="rect">
            <a:avLst/>
          </a:prstGeom>
        </p:spPr>
        <p:txBody>
          <a:bodyPr anchor="t" rtlCol="false" tIns="0" lIns="0" bIns="0" rIns="0">
            <a:spAutoFit/>
          </a:bodyPr>
          <a:lstStyle/>
          <a:p>
            <a:pPr>
              <a:lnSpc>
                <a:spcPts val="3500"/>
              </a:lnSpc>
            </a:pPr>
            <a:r>
              <a:rPr lang="en-US" sz="2500">
                <a:solidFill>
                  <a:srgbClr val="FFFFFF"/>
                </a:solidFill>
                <a:latin typeface="Futura Bold"/>
              </a:rPr>
              <a:t>Reliable, decentralized, transparent and secure land registration system.</a:t>
            </a:r>
          </a:p>
          <a:p>
            <a:pPr>
              <a:lnSpc>
                <a:spcPts val="3500"/>
              </a:lnSpc>
            </a:pPr>
          </a:p>
          <a:p>
            <a:pPr>
              <a:lnSpc>
                <a:spcPts val="3500"/>
              </a:lnSpc>
            </a:pPr>
          </a:p>
          <a:p>
            <a:pPr>
              <a:lnSpc>
                <a:spcPts val="3500"/>
              </a:lnSpc>
            </a:pPr>
          </a:p>
        </p:txBody>
      </p:sp>
      <p:sp>
        <p:nvSpPr>
          <p:cNvPr name="TextBox 17" id="17"/>
          <p:cNvSpPr txBox="true"/>
          <p:nvPr/>
        </p:nvSpPr>
        <p:spPr>
          <a:xfrm rot="0">
            <a:off x="11925238" y="5568883"/>
            <a:ext cx="4278660" cy="1355724"/>
          </a:xfrm>
          <a:prstGeom prst="rect">
            <a:avLst/>
          </a:prstGeom>
        </p:spPr>
        <p:txBody>
          <a:bodyPr anchor="t" rtlCol="false" tIns="0" lIns="0" bIns="0" rIns="0">
            <a:spAutoFit/>
          </a:bodyPr>
          <a:lstStyle/>
          <a:p>
            <a:pPr>
              <a:lnSpc>
                <a:spcPts val="3500"/>
              </a:lnSpc>
            </a:pPr>
            <a:r>
              <a:rPr lang="en-US" sz="2500">
                <a:solidFill>
                  <a:srgbClr val="FFFFFF"/>
                </a:solidFill>
                <a:latin typeface="Futura Bold"/>
              </a:rPr>
              <a:t>Adoption of smart contracts on public blockchain platforms</a:t>
            </a:r>
          </a:p>
          <a:p>
            <a:pPr>
              <a:lnSpc>
                <a:spcPts val="3500"/>
              </a:lnSpc>
            </a:pPr>
          </a:p>
        </p:txBody>
      </p:sp>
      <p:sp>
        <p:nvSpPr>
          <p:cNvPr name="TextBox 18" id="18"/>
          <p:cNvSpPr txBox="true"/>
          <p:nvPr/>
        </p:nvSpPr>
        <p:spPr>
          <a:xfrm rot="0">
            <a:off x="11829459" y="7838947"/>
            <a:ext cx="4374439" cy="1355724"/>
          </a:xfrm>
          <a:prstGeom prst="rect">
            <a:avLst/>
          </a:prstGeom>
        </p:spPr>
        <p:txBody>
          <a:bodyPr anchor="t" rtlCol="false" tIns="0" lIns="0" bIns="0" rIns="0">
            <a:spAutoFit/>
          </a:bodyPr>
          <a:lstStyle/>
          <a:p>
            <a:pPr>
              <a:lnSpc>
                <a:spcPts val="3500"/>
              </a:lnSpc>
            </a:pPr>
            <a:r>
              <a:rPr lang="en-US" sz="2500">
                <a:solidFill>
                  <a:srgbClr val="FFFFFF"/>
                </a:solidFill>
                <a:latin typeface="Futura Bold"/>
              </a:rPr>
              <a:t>Potential for enhancing security and maintenance of land data</a:t>
            </a:r>
          </a:p>
          <a:p>
            <a:pPr>
              <a:lnSpc>
                <a:spcPts val="3500"/>
              </a:lnSpc>
            </a:pPr>
          </a:p>
        </p:txBody>
      </p:sp>
      <p:sp>
        <p:nvSpPr>
          <p:cNvPr name="TextBox 19" id="19"/>
          <p:cNvSpPr txBox="true"/>
          <p:nvPr/>
        </p:nvSpPr>
        <p:spPr>
          <a:xfrm rot="0">
            <a:off x="2155837" y="2286974"/>
            <a:ext cx="4582812" cy="2232024"/>
          </a:xfrm>
          <a:prstGeom prst="rect">
            <a:avLst/>
          </a:prstGeom>
        </p:spPr>
        <p:txBody>
          <a:bodyPr anchor="t" rtlCol="false" tIns="0" lIns="0" bIns="0" rIns="0">
            <a:spAutoFit/>
          </a:bodyPr>
          <a:lstStyle/>
          <a:p>
            <a:pPr>
              <a:lnSpc>
                <a:spcPts val="3500"/>
              </a:lnSpc>
            </a:pPr>
            <a:r>
              <a:rPr lang="en-US" sz="2500">
                <a:solidFill>
                  <a:srgbClr val="FFFFFF"/>
                </a:solidFill>
                <a:latin typeface="Futura Bold"/>
              </a:rPr>
              <a:t>Legal uncertainties and complexities in property transactions</a:t>
            </a:r>
          </a:p>
          <a:p>
            <a:pPr>
              <a:lnSpc>
                <a:spcPts val="3500"/>
              </a:lnSpc>
            </a:pPr>
          </a:p>
          <a:p>
            <a:pPr>
              <a:lnSpc>
                <a:spcPts val="3500"/>
              </a:lnSpc>
            </a:pPr>
          </a:p>
        </p:txBody>
      </p:sp>
      <p:sp>
        <p:nvSpPr>
          <p:cNvPr name="TextBox 20" id="20"/>
          <p:cNvSpPr txBox="true"/>
          <p:nvPr/>
        </p:nvSpPr>
        <p:spPr>
          <a:xfrm rot="0">
            <a:off x="2155837" y="4560089"/>
            <a:ext cx="3575669" cy="1355724"/>
          </a:xfrm>
          <a:prstGeom prst="rect">
            <a:avLst/>
          </a:prstGeom>
        </p:spPr>
        <p:txBody>
          <a:bodyPr anchor="t" rtlCol="false" tIns="0" lIns="0" bIns="0" rIns="0">
            <a:spAutoFit/>
          </a:bodyPr>
          <a:lstStyle/>
          <a:p>
            <a:pPr>
              <a:lnSpc>
                <a:spcPts val="3500"/>
              </a:lnSpc>
            </a:pPr>
            <a:r>
              <a:rPr lang="en-US" sz="2500">
                <a:solidFill>
                  <a:srgbClr val="FFFFFF"/>
                </a:solidFill>
                <a:latin typeface="Futura Bold"/>
              </a:rPr>
              <a:t>Inconvenience and Higher costs </a:t>
            </a:r>
          </a:p>
          <a:p>
            <a:pPr>
              <a:lnSpc>
                <a:spcPts val="3500"/>
              </a:lnSpc>
            </a:pPr>
          </a:p>
        </p:txBody>
      </p:sp>
      <p:sp>
        <p:nvSpPr>
          <p:cNvPr name="TextBox 21" id="21"/>
          <p:cNvSpPr txBox="true"/>
          <p:nvPr/>
        </p:nvSpPr>
        <p:spPr>
          <a:xfrm rot="0">
            <a:off x="2155837" y="6015248"/>
            <a:ext cx="3575669" cy="1355724"/>
          </a:xfrm>
          <a:prstGeom prst="rect">
            <a:avLst/>
          </a:prstGeom>
        </p:spPr>
        <p:txBody>
          <a:bodyPr anchor="t" rtlCol="false" tIns="0" lIns="0" bIns="0" rIns="0">
            <a:spAutoFit/>
          </a:bodyPr>
          <a:lstStyle/>
          <a:p>
            <a:pPr>
              <a:lnSpc>
                <a:spcPts val="3500"/>
              </a:lnSpc>
            </a:pPr>
            <a:r>
              <a:rPr lang="en-US" sz="2500">
                <a:solidFill>
                  <a:srgbClr val="FFFFFF"/>
                </a:solidFill>
                <a:latin typeface="Futura Bold"/>
              </a:rPr>
              <a:t>Difficulty in secure storage of paper deeds</a:t>
            </a:r>
          </a:p>
          <a:p>
            <a:pPr>
              <a:lnSpc>
                <a:spcPts val="3500"/>
              </a:lnSpc>
            </a:pPr>
          </a:p>
        </p:txBody>
      </p:sp>
      <p:sp>
        <p:nvSpPr>
          <p:cNvPr name="TextBox 22" id="22"/>
          <p:cNvSpPr txBox="true"/>
          <p:nvPr/>
        </p:nvSpPr>
        <p:spPr>
          <a:xfrm rot="0">
            <a:off x="17705213" y="-161575"/>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5</a:t>
            </a:r>
          </a:p>
        </p:txBody>
      </p:sp>
      <p:grpSp>
        <p:nvGrpSpPr>
          <p:cNvPr name="Group 23" id="23"/>
          <p:cNvGrpSpPr/>
          <p:nvPr/>
        </p:nvGrpSpPr>
        <p:grpSpPr>
          <a:xfrm rot="0">
            <a:off x="0" y="9307895"/>
            <a:ext cx="18288000" cy="979105"/>
            <a:chOff x="0" y="0"/>
            <a:chExt cx="4816593" cy="257871"/>
          </a:xfrm>
        </p:grpSpPr>
        <p:sp>
          <p:nvSpPr>
            <p:cNvPr name="Freeform 24" id="24"/>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25" id="25"/>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27" id="27"/>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28" id="28"/>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SOLUTION</a:t>
            </a:r>
          </a:p>
        </p:txBody>
      </p:sp>
      <p:sp>
        <p:nvSpPr>
          <p:cNvPr name="AutoShape 29" id="29"/>
          <p:cNvSpPr/>
          <p:nvPr/>
        </p:nvSpPr>
        <p:spPr>
          <a:xfrm>
            <a:off x="3808848" y="9797447"/>
            <a:ext cx="454199" cy="0"/>
          </a:xfrm>
          <a:prstGeom prst="line">
            <a:avLst/>
          </a:prstGeom>
          <a:ln cap="flat" w="38100">
            <a:solidFill>
              <a:srgbClr val="000000"/>
            </a:solidFill>
            <a:prstDash val="solid"/>
            <a:headEnd type="none" len="sm" w="sm"/>
            <a:tailEnd type="arrow" len="sm" w="med"/>
          </a:ln>
        </p:spPr>
      </p:sp>
      <p:sp>
        <p:nvSpPr>
          <p:cNvPr name="TextBox 30" id="30"/>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METHODOLOGY</a:t>
            </a:r>
          </a:p>
        </p:txBody>
      </p:sp>
      <p:sp>
        <p:nvSpPr>
          <p:cNvPr name="TextBox 31" id="31"/>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LIVE DEMO</a:t>
            </a:r>
          </a:p>
        </p:txBody>
      </p:sp>
      <p:sp>
        <p:nvSpPr>
          <p:cNvPr name="TextBox 32" id="32"/>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33" id="33"/>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34" id="34"/>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35" id="35"/>
          <p:cNvSpPr/>
          <p:nvPr/>
        </p:nvSpPr>
        <p:spPr>
          <a:xfrm>
            <a:off x="6934512" y="9778397"/>
            <a:ext cx="454199" cy="0"/>
          </a:xfrm>
          <a:prstGeom prst="line">
            <a:avLst/>
          </a:prstGeom>
          <a:ln cap="flat" w="38100">
            <a:solidFill>
              <a:srgbClr val="000000"/>
            </a:solidFill>
            <a:prstDash val="solid"/>
            <a:headEnd type="none" len="sm" w="sm"/>
            <a:tailEnd type="arrow" len="sm" w="med"/>
          </a:ln>
        </p:spPr>
      </p:sp>
      <p:sp>
        <p:nvSpPr>
          <p:cNvPr name="AutoShape 36" id="36"/>
          <p:cNvSpPr/>
          <p:nvPr/>
        </p:nvSpPr>
        <p:spPr>
          <a:xfrm>
            <a:off x="9295731" y="9759347"/>
            <a:ext cx="454199" cy="0"/>
          </a:xfrm>
          <a:prstGeom prst="line">
            <a:avLst/>
          </a:prstGeom>
          <a:ln cap="flat" w="38100">
            <a:solidFill>
              <a:srgbClr val="000000"/>
            </a:solidFill>
            <a:prstDash val="solid"/>
            <a:headEnd type="none" len="sm" w="sm"/>
            <a:tailEnd type="arrow" len="sm" w="med"/>
          </a:ln>
        </p:spPr>
      </p:sp>
      <p:sp>
        <p:nvSpPr>
          <p:cNvPr name="AutoShape 37" id="37"/>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38" id="38"/>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212051" y="206348"/>
            <a:ext cx="11122267" cy="1644704"/>
            <a:chOff x="0" y="0"/>
            <a:chExt cx="1635708" cy="241880"/>
          </a:xfrm>
        </p:grpSpPr>
        <p:sp>
          <p:nvSpPr>
            <p:cNvPr name="Freeform 3" id="3"/>
            <p:cNvSpPr/>
            <p:nvPr/>
          </p:nvSpPr>
          <p:spPr>
            <a:xfrm flipH="false" flipV="false" rot="0">
              <a:off x="0" y="0"/>
              <a:ext cx="1635708" cy="241880"/>
            </a:xfrm>
            <a:custGeom>
              <a:avLst/>
              <a:gdLst/>
              <a:ahLst/>
              <a:cxnLst/>
              <a:rect r="r" b="b" t="t" l="l"/>
              <a:pathLst>
                <a:path h="241880" w="1635708">
                  <a:moveTo>
                    <a:pt x="1432508" y="0"/>
                  </a:moveTo>
                  <a:cubicBezTo>
                    <a:pt x="1544732" y="0"/>
                    <a:pt x="1635708" y="54147"/>
                    <a:pt x="1635708" y="120940"/>
                  </a:cubicBezTo>
                  <a:cubicBezTo>
                    <a:pt x="1635708" y="187733"/>
                    <a:pt x="1544732" y="241880"/>
                    <a:pt x="1432508"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4" id="4"/>
            <p:cNvSpPr txBox="true"/>
            <p:nvPr/>
          </p:nvSpPr>
          <p:spPr>
            <a:xfrm>
              <a:off x="0" y="-38100"/>
              <a:ext cx="1635708" cy="27998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153243" y="2016434"/>
            <a:ext cx="5898934" cy="6710141"/>
          </a:xfrm>
          <a:custGeom>
            <a:avLst/>
            <a:gdLst/>
            <a:ahLst/>
            <a:cxnLst/>
            <a:rect r="r" b="b" t="t" l="l"/>
            <a:pathLst>
              <a:path h="6710141" w="5898934">
                <a:moveTo>
                  <a:pt x="0" y="0"/>
                </a:moveTo>
                <a:lnTo>
                  <a:pt x="5898934" y="0"/>
                </a:lnTo>
                <a:lnTo>
                  <a:pt x="5898934" y="6710141"/>
                </a:lnTo>
                <a:lnTo>
                  <a:pt x="0" y="6710141"/>
                </a:lnTo>
                <a:lnTo>
                  <a:pt x="0" y="0"/>
                </a:lnTo>
                <a:close/>
              </a:path>
            </a:pathLst>
          </a:custGeom>
          <a:blipFill>
            <a:blip r:embed="rId2"/>
            <a:stretch>
              <a:fillRect l="0" t="0" r="-7837" b="-16067"/>
            </a:stretch>
          </a:blipFill>
        </p:spPr>
      </p:sp>
      <p:sp>
        <p:nvSpPr>
          <p:cNvPr name="Freeform 6" id="6"/>
          <p:cNvSpPr/>
          <p:nvPr/>
        </p:nvSpPr>
        <p:spPr>
          <a:xfrm flipH="false" flipV="false" rot="0">
            <a:off x="7978635" y="2132676"/>
            <a:ext cx="2101264" cy="2101264"/>
          </a:xfrm>
          <a:custGeom>
            <a:avLst/>
            <a:gdLst/>
            <a:ahLst/>
            <a:cxnLst/>
            <a:rect r="r" b="b" t="t" l="l"/>
            <a:pathLst>
              <a:path h="2101264" w="2101264">
                <a:moveTo>
                  <a:pt x="0" y="0"/>
                </a:moveTo>
                <a:lnTo>
                  <a:pt x="2101264" y="0"/>
                </a:lnTo>
                <a:lnTo>
                  <a:pt x="2101264" y="2101264"/>
                </a:lnTo>
                <a:lnTo>
                  <a:pt x="0" y="2101264"/>
                </a:lnTo>
                <a:lnTo>
                  <a:pt x="0" y="0"/>
                </a:lnTo>
                <a:close/>
              </a:path>
            </a:pathLst>
          </a:custGeom>
          <a:blipFill>
            <a:blip r:embed="rId3"/>
            <a:stretch>
              <a:fillRect l="0" t="0" r="0" b="0"/>
            </a:stretch>
          </a:blipFill>
        </p:spPr>
      </p:sp>
      <p:sp>
        <p:nvSpPr>
          <p:cNvPr name="Freeform 7" id="7"/>
          <p:cNvSpPr/>
          <p:nvPr/>
        </p:nvSpPr>
        <p:spPr>
          <a:xfrm flipH="false" flipV="false" rot="0">
            <a:off x="7428254" y="4515564"/>
            <a:ext cx="1715746" cy="1736669"/>
          </a:xfrm>
          <a:custGeom>
            <a:avLst/>
            <a:gdLst/>
            <a:ahLst/>
            <a:cxnLst/>
            <a:rect r="r" b="b" t="t" l="l"/>
            <a:pathLst>
              <a:path h="1736669" w="1715746">
                <a:moveTo>
                  <a:pt x="0" y="0"/>
                </a:moveTo>
                <a:lnTo>
                  <a:pt x="1715746" y="0"/>
                </a:lnTo>
                <a:lnTo>
                  <a:pt x="1715746" y="1736669"/>
                </a:lnTo>
                <a:lnTo>
                  <a:pt x="0" y="1736669"/>
                </a:lnTo>
                <a:lnTo>
                  <a:pt x="0" y="0"/>
                </a:lnTo>
                <a:close/>
              </a:path>
            </a:pathLst>
          </a:custGeom>
          <a:blipFill>
            <a:blip r:embed="rId4"/>
            <a:stretch>
              <a:fillRect l="0" t="0" r="0" b="0"/>
            </a:stretch>
          </a:blipFill>
        </p:spPr>
      </p:sp>
      <p:sp>
        <p:nvSpPr>
          <p:cNvPr name="Freeform 8" id="8"/>
          <p:cNvSpPr/>
          <p:nvPr/>
        </p:nvSpPr>
        <p:spPr>
          <a:xfrm flipH="false" flipV="false" rot="0">
            <a:off x="8579278" y="6966608"/>
            <a:ext cx="1353314" cy="1353314"/>
          </a:xfrm>
          <a:custGeom>
            <a:avLst/>
            <a:gdLst/>
            <a:ahLst/>
            <a:cxnLst/>
            <a:rect r="r" b="b" t="t" l="l"/>
            <a:pathLst>
              <a:path h="1353314" w="1353314">
                <a:moveTo>
                  <a:pt x="0" y="0"/>
                </a:moveTo>
                <a:lnTo>
                  <a:pt x="1353314" y="0"/>
                </a:lnTo>
                <a:lnTo>
                  <a:pt x="1353314" y="1353314"/>
                </a:lnTo>
                <a:lnTo>
                  <a:pt x="0" y="1353314"/>
                </a:lnTo>
                <a:lnTo>
                  <a:pt x="0" y="0"/>
                </a:lnTo>
                <a:close/>
              </a:path>
            </a:pathLst>
          </a:custGeom>
          <a:blipFill>
            <a:blip r:embed="rId5"/>
            <a:stretch>
              <a:fillRect l="0" t="0" r="0" b="0"/>
            </a:stretch>
          </a:blipFill>
        </p:spPr>
      </p:sp>
      <p:sp>
        <p:nvSpPr>
          <p:cNvPr name="Freeform 9" id="9"/>
          <p:cNvSpPr/>
          <p:nvPr/>
        </p:nvSpPr>
        <p:spPr>
          <a:xfrm flipH="false" flipV="false" rot="-1119098">
            <a:off x="9541235" y="3229452"/>
            <a:ext cx="1941854" cy="587411"/>
          </a:xfrm>
          <a:custGeom>
            <a:avLst/>
            <a:gdLst/>
            <a:ahLst/>
            <a:cxnLst/>
            <a:rect r="r" b="b" t="t" l="l"/>
            <a:pathLst>
              <a:path h="587411" w="1941854">
                <a:moveTo>
                  <a:pt x="0" y="0"/>
                </a:moveTo>
                <a:lnTo>
                  <a:pt x="1941855" y="0"/>
                </a:lnTo>
                <a:lnTo>
                  <a:pt x="1941855" y="587411"/>
                </a:lnTo>
                <a:lnTo>
                  <a:pt x="0" y="5874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10800000">
            <a:off x="5991918" y="5285768"/>
            <a:ext cx="1941854" cy="587411"/>
          </a:xfrm>
          <a:custGeom>
            <a:avLst/>
            <a:gdLst/>
            <a:ahLst/>
            <a:cxnLst/>
            <a:rect r="r" b="b" t="t" l="l"/>
            <a:pathLst>
              <a:path h="587411" w="1941854">
                <a:moveTo>
                  <a:pt x="0" y="0"/>
                </a:moveTo>
                <a:lnTo>
                  <a:pt x="1941854" y="0"/>
                </a:lnTo>
                <a:lnTo>
                  <a:pt x="1941854" y="587411"/>
                </a:lnTo>
                <a:lnTo>
                  <a:pt x="0" y="5874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582503">
            <a:off x="9765844" y="6896329"/>
            <a:ext cx="1941854" cy="587411"/>
          </a:xfrm>
          <a:custGeom>
            <a:avLst/>
            <a:gdLst/>
            <a:ahLst/>
            <a:cxnLst/>
            <a:rect r="r" b="b" t="t" l="l"/>
            <a:pathLst>
              <a:path h="587411" w="1941854">
                <a:moveTo>
                  <a:pt x="0" y="0"/>
                </a:moveTo>
                <a:lnTo>
                  <a:pt x="1941854" y="0"/>
                </a:lnTo>
                <a:lnTo>
                  <a:pt x="1941854" y="587411"/>
                </a:lnTo>
                <a:lnTo>
                  <a:pt x="0" y="5874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553956" y="401879"/>
            <a:ext cx="10875924"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PROJECT OBJECTIVES</a:t>
            </a:r>
          </a:p>
        </p:txBody>
      </p:sp>
      <p:sp>
        <p:nvSpPr>
          <p:cNvPr name="TextBox 13" id="13"/>
          <p:cNvSpPr txBox="true"/>
          <p:nvPr/>
        </p:nvSpPr>
        <p:spPr>
          <a:xfrm rot="0">
            <a:off x="11526028" y="1727227"/>
            <a:ext cx="5733272" cy="2290445"/>
          </a:xfrm>
          <a:prstGeom prst="rect">
            <a:avLst/>
          </a:prstGeom>
        </p:spPr>
        <p:txBody>
          <a:bodyPr anchor="t" rtlCol="false" tIns="0" lIns="0" bIns="0" rIns="0">
            <a:spAutoFit/>
          </a:bodyPr>
          <a:lstStyle/>
          <a:p>
            <a:pPr algn="ctr">
              <a:lnSpc>
                <a:spcPts val="4480"/>
              </a:lnSpc>
            </a:pPr>
            <a:r>
              <a:rPr lang="en-US" sz="3200">
                <a:solidFill>
                  <a:srgbClr val="FFFFFF">
                    <a:alpha val="77647"/>
                  </a:srgbClr>
                </a:solidFill>
                <a:latin typeface="Futura Bold"/>
              </a:rPr>
              <a:t>ESTABLISH A </a:t>
            </a:r>
          </a:p>
          <a:p>
            <a:pPr algn="ctr">
              <a:lnSpc>
                <a:spcPts val="4480"/>
              </a:lnSpc>
            </a:pPr>
            <a:r>
              <a:rPr lang="en-US" sz="3200">
                <a:solidFill>
                  <a:srgbClr val="FFFFFF">
                    <a:alpha val="77647"/>
                  </a:srgbClr>
                </a:solidFill>
                <a:latin typeface="Futura Bold"/>
              </a:rPr>
              <a:t>BLOCKCHAIN-BASED </a:t>
            </a:r>
          </a:p>
          <a:p>
            <a:pPr algn="ctr">
              <a:lnSpc>
                <a:spcPts val="4480"/>
              </a:lnSpc>
            </a:pPr>
            <a:r>
              <a:rPr lang="en-US" sz="3200">
                <a:solidFill>
                  <a:srgbClr val="FFFFFF">
                    <a:alpha val="77647"/>
                  </a:srgbClr>
                </a:solidFill>
                <a:latin typeface="Futura Bold"/>
              </a:rPr>
              <a:t>LAND REGISTRY</a:t>
            </a:r>
          </a:p>
          <a:p>
            <a:pPr algn="ctr">
              <a:lnSpc>
                <a:spcPts val="4480"/>
              </a:lnSpc>
            </a:pPr>
          </a:p>
        </p:txBody>
      </p:sp>
      <p:sp>
        <p:nvSpPr>
          <p:cNvPr name="TextBox 14" id="14"/>
          <p:cNvSpPr txBox="true"/>
          <p:nvPr/>
        </p:nvSpPr>
        <p:spPr>
          <a:xfrm rot="0">
            <a:off x="141565" y="5008334"/>
            <a:ext cx="5733272" cy="1728470"/>
          </a:xfrm>
          <a:prstGeom prst="rect">
            <a:avLst/>
          </a:prstGeom>
        </p:spPr>
        <p:txBody>
          <a:bodyPr anchor="t" rtlCol="false" tIns="0" lIns="0" bIns="0" rIns="0">
            <a:spAutoFit/>
          </a:bodyPr>
          <a:lstStyle/>
          <a:p>
            <a:pPr algn="ctr">
              <a:lnSpc>
                <a:spcPts val="4480"/>
              </a:lnSpc>
            </a:pPr>
            <a:r>
              <a:rPr lang="en-US" sz="3200">
                <a:solidFill>
                  <a:srgbClr val="FFFFFF"/>
                </a:solidFill>
                <a:latin typeface="Futura Bold"/>
              </a:rPr>
              <a:t>AUTOMATE PROPERTY TRANSACTIONS</a:t>
            </a:r>
          </a:p>
          <a:p>
            <a:pPr algn="ctr">
              <a:lnSpc>
                <a:spcPts val="4480"/>
              </a:lnSpc>
            </a:pPr>
          </a:p>
        </p:txBody>
      </p:sp>
      <p:sp>
        <p:nvSpPr>
          <p:cNvPr name="TextBox 15" id="15"/>
          <p:cNvSpPr txBox="true"/>
          <p:nvPr/>
        </p:nvSpPr>
        <p:spPr>
          <a:xfrm rot="0">
            <a:off x="11633222" y="6436130"/>
            <a:ext cx="5733272" cy="2290445"/>
          </a:xfrm>
          <a:prstGeom prst="rect">
            <a:avLst/>
          </a:prstGeom>
        </p:spPr>
        <p:txBody>
          <a:bodyPr anchor="t" rtlCol="false" tIns="0" lIns="0" bIns="0" rIns="0">
            <a:spAutoFit/>
          </a:bodyPr>
          <a:lstStyle/>
          <a:p>
            <a:pPr algn="ctr">
              <a:lnSpc>
                <a:spcPts val="4480"/>
              </a:lnSpc>
            </a:pPr>
            <a:r>
              <a:rPr lang="en-US" sz="3200">
                <a:solidFill>
                  <a:srgbClr val="FFFFFF"/>
                </a:solidFill>
                <a:latin typeface="Futura Bold"/>
              </a:rPr>
              <a:t>ENSURE</a:t>
            </a:r>
          </a:p>
          <a:p>
            <a:pPr algn="ctr">
              <a:lnSpc>
                <a:spcPts val="4480"/>
              </a:lnSpc>
            </a:pPr>
            <a:r>
              <a:rPr lang="en-US" sz="3200">
                <a:solidFill>
                  <a:srgbClr val="FFFFFF"/>
                </a:solidFill>
                <a:latin typeface="Futura Bold"/>
              </a:rPr>
              <a:t>DATA SECURITY AND </a:t>
            </a:r>
          </a:p>
          <a:p>
            <a:pPr algn="ctr">
              <a:lnSpc>
                <a:spcPts val="4480"/>
              </a:lnSpc>
            </a:pPr>
            <a:r>
              <a:rPr lang="en-US" sz="3200">
                <a:solidFill>
                  <a:srgbClr val="FFFFFF"/>
                </a:solidFill>
                <a:latin typeface="Futura Bold"/>
              </a:rPr>
              <a:t>PRIVACY</a:t>
            </a:r>
          </a:p>
          <a:p>
            <a:pPr algn="ctr">
              <a:lnSpc>
                <a:spcPts val="4480"/>
              </a:lnSpc>
            </a:pPr>
          </a:p>
        </p:txBody>
      </p:sp>
      <p:sp>
        <p:nvSpPr>
          <p:cNvPr name="TextBox 16" id="16"/>
          <p:cNvSpPr txBox="true"/>
          <p:nvPr/>
        </p:nvSpPr>
        <p:spPr>
          <a:xfrm rot="0">
            <a:off x="17705213" y="-161575"/>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6</a:t>
            </a:r>
          </a:p>
        </p:txBody>
      </p:sp>
      <p:grpSp>
        <p:nvGrpSpPr>
          <p:cNvPr name="Group 17" id="17"/>
          <p:cNvGrpSpPr/>
          <p:nvPr/>
        </p:nvGrpSpPr>
        <p:grpSpPr>
          <a:xfrm rot="0">
            <a:off x="0" y="9307895"/>
            <a:ext cx="18288000" cy="979105"/>
            <a:chOff x="0" y="0"/>
            <a:chExt cx="4816593" cy="257871"/>
          </a:xfrm>
        </p:grpSpPr>
        <p:sp>
          <p:nvSpPr>
            <p:cNvPr name="Freeform 18" id="18"/>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19" id="19"/>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21" id="21"/>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22" id="22"/>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SOLUTION</a:t>
            </a:r>
          </a:p>
        </p:txBody>
      </p:sp>
      <p:sp>
        <p:nvSpPr>
          <p:cNvPr name="AutoShape 23" id="23"/>
          <p:cNvSpPr/>
          <p:nvPr/>
        </p:nvSpPr>
        <p:spPr>
          <a:xfrm>
            <a:off x="3808848" y="9797447"/>
            <a:ext cx="454199" cy="0"/>
          </a:xfrm>
          <a:prstGeom prst="line">
            <a:avLst/>
          </a:prstGeom>
          <a:ln cap="flat" w="38100">
            <a:solidFill>
              <a:srgbClr val="000000"/>
            </a:solidFill>
            <a:prstDash val="solid"/>
            <a:headEnd type="none" len="sm" w="sm"/>
            <a:tailEnd type="arrow" len="sm" w="med"/>
          </a:ln>
        </p:spPr>
      </p:sp>
      <p:sp>
        <p:nvSpPr>
          <p:cNvPr name="TextBox 24" id="24"/>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METHODOLOGY</a:t>
            </a:r>
          </a:p>
        </p:txBody>
      </p:sp>
      <p:sp>
        <p:nvSpPr>
          <p:cNvPr name="TextBox 25" id="25"/>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LIVE DEMO</a:t>
            </a:r>
          </a:p>
        </p:txBody>
      </p:sp>
      <p:sp>
        <p:nvSpPr>
          <p:cNvPr name="TextBox 26" id="26"/>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27" id="27"/>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28" id="28"/>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29" id="29"/>
          <p:cNvSpPr/>
          <p:nvPr/>
        </p:nvSpPr>
        <p:spPr>
          <a:xfrm>
            <a:off x="6934512" y="9778397"/>
            <a:ext cx="454199" cy="0"/>
          </a:xfrm>
          <a:prstGeom prst="line">
            <a:avLst/>
          </a:prstGeom>
          <a:ln cap="flat" w="38100">
            <a:solidFill>
              <a:srgbClr val="000000"/>
            </a:solidFill>
            <a:prstDash val="solid"/>
            <a:headEnd type="none" len="sm" w="sm"/>
            <a:tailEnd type="arrow" len="sm" w="med"/>
          </a:ln>
        </p:spPr>
      </p:sp>
      <p:sp>
        <p:nvSpPr>
          <p:cNvPr name="AutoShape 30" id="30"/>
          <p:cNvSpPr/>
          <p:nvPr/>
        </p:nvSpPr>
        <p:spPr>
          <a:xfrm>
            <a:off x="9295731" y="9759347"/>
            <a:ext cx="454199" cy="0"/>
          </a:xfrm>
          <a:prstGeom prst="line">
            <a:avLst/>
          </a:prstGeom>
          <a:ln cap="flat" w="38100">
            <a:solidFill>
              <a:srgbClr val="000000"/>
            </a:solidFill>
            <a:prstDash val="solid"/>
            <a:headEnd type="none" len="sm" w="sm"/>
            <a:tailEnd type="arrow" len="sm" w="med"/>
          </a:ln>
        </p:spPr>
      </p:sp>
      <p:sp>
        <p:nvSpPr>
          <p:cNvPr name="AutoShape 31" id="31"/>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32" id="32"/>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227781" y="457843"/>
            <a:ext cx="10865162" cy="1644704"/>
            <a:chOff x="0" y="0"/>
            <a:chExt cx="1597896" cy="241880"/>
          </a:xfrm>
        </p:grpSpPr>
        <p:sp>
          <p:nvSpPr>
            <p:cNvPr name="Freeform 3" id="3"/>
            <p:cNvSpPr/>
            <p:nvPr/>
          </p:nvSpPr>
          <p:spPr>
            <a:xfrm flipH="false" flipV="false" rot="0">
              <a:off x="0" y="0"/>
              <a:ext cx="1597896" cy="241880"/>
            </a:xfrm>
            <a:custGeom>
              <a:avLst/>
              <a:gdLst/>
              <a:ahLst/>
              <a:cxnLst/>
              <a:rect r="r" b="b" t="t" l="l"/>
              <a:pathLst>
                <a:path h="241880" w="1597896">
                  <a:moveTo>
                    <a:pt x="1394696" y="0"/>
                  </a:moveTo>
                  <a:cubicBezTo>
                    <a:pt x="1506920" y="0"/>
                    <a:pt x="1597896" y="54147"/>
                    <a:pt x="1597896" y="120940"/>
                  </a:cubicBezTo>
                  <a:cubicBezTo>
                    <a:pt x="1597896" y="187733"/>
                    <a:pt x="1506920" y="241880"/>
                    <a:pt x="1394696"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4" id="4"/>
            <p:cNvSpPr txBox="true"/>
            <p:nvPr/>
          </p:nvSpPr>
          <p:spPr>
            <a:xfrm>
              <a:off x="0" y="-38100"/>
              <a:ext cx="1597896" cy="27998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7767" y="666535"/>
            <a:ext cx="10875924"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PROJECT DELIVERABLES</a:t>
            </a:r>
          </a:p>
        </p:txBody>
      </p:sp>
      <p:sp>
        <p:nvSpPr>
          <p:cNvPr name="Freeform 6" id="6"/>
          <p:cNvSpPr/>
          <p:nvPr/>
        </p:nvSpPr>
        <p:spPr>
          <a:xfrm flipH="false" flipV="false" rot="-5158014">
            <a:off x="4845343" y="4573840"/>
            <a:ext cx="9625090" cy="868242"/>
          </a:xfrm>
          <a:custGeom>
            <a:avLst/>
            <a:gdLst/>
            <a:ahLst/>
            <a:cxnLst/>
            <a:rect r="r" b="b" t="t" l="l"/>
            <a:pathLst>
              <a:path h="868242" w="9625090">
                <a:moveTo>
                  <a:pt x="0" y="0"/>
                </a:moveTo>
                <a:lnTo>
                  <a:pt x="9625090" y="0"/>
                </a:lnTo>
                <a:lnTo>
                  <a:pt x="9625090" y="868243"/>
                </a:lnTo>
                <a:lnTo>
                  <a:pt x="0" y="868243"/>
                </a:lnTo>
                <a:lnTo>
                  <a:pt x="0" y="0"/>
                </a:lnTo>
                <a:close/>
              </a:path>
            </a:pathLst>
          </a:custGeom>
          <a:blipFill>
            <a:blip r:embed="rId2"/>
            <a:stretch>
              <a:fillRect l="0" t="-80142" r="0" b="0"/>
            </a:stretch>
          </a:blipFill>
        </p:spPr>
      </p:sp>
      <p:grpSp>
        <p:nvGrpSpPr>
          <p:cNvPr name="Group 7" id="7"/>
          <p:cNvGrpSpPr/>
          <p:nvPr/>
        </p:nvGrpSpPr>
        <p:grpSpPr>
          <a:xfrm rot="0">
            <a:off x="1896599" y="3239577"/>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633"/>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537885" y="2872068"/>
            <a:ext cx="4656433" cy="3821118"/>
          </a:xfrm>
          <a:custGeom>
            <a:avLst/>
            <a:gdLst/>
            <a:ahLst/>
            <a:cxnLst/>
            <a:rect r="r" b="b" t="t" l="l"/>
            <a:pathLst>
              <a:path h="3821118" w="4656433">
                <a:moveTo>
                  <a:pt x="0" y="0"/>
                </a:moveTo>
                <a:lnTo>
                  <a:pt x="4656432" y="0"/>
                </a:lnTo>
                <a:lnTo>
                  <a:pt x="4656432" y="3821118"/>
                </a:lnTo>
                <a:lnTo>
                  <a:pt x="0" y="3821118"/>
                </a:lnTo>
                <a:lnTo>
                  <a:pt x="0" y="0"/>
                </a:lnTo>
                <a:close/>
              </a:path>
            </a:pathLst>
          </a:custGeom>
          <a:blipFill>
            <a:blip r:embed="rId3"/>
            <a:stretch>
              <a:fillRect l="0" t="0" r="0" b="0"/>
            </a:stretch>
          </a:blipFill>
        </p:spPr>
      </p:sp>
      <p:grpSp>
        <p:nvGrpSpPr>
          <p:cNvPr name="Group 11" id="11"/>
          <p:cNvGrpSpPr/>
          <p:nvPr/>
        </p:nvGrpSpPr>
        <p:grpSpPr>
          <a:xfrm rot="0">
            <a:off x="13230008" y="3264490"/>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2862499" y="2896981"/>
            <a:ext cx="3821118" cy="3821118"/>
          </a:xfrm>
          <a:custGeom>
            <a:avLst/>
            <a:gdLst/>
            <a:ahLst/>
            <a:cxnLst/>
            <a:rect r="r" b="b" t="t" l="l"/>
            <a:pathLst>
              <a:path h="3821118" w="3821118">
                <a:moveTo>
                  <a:pt x="0" y="0"/>
                </a:moveTo>
                <a:lnTo>
                  <a:pt x="3821118" y="0"/>
                </a:lnTo>
                <a:lnTo>
                  <a:pt x="3821118" y="3821118"/>
                </a:lnTo>
                <a:lnTo>
                  <a:pt x="0" y="3821118"/>
                </a:lnTo>
                <a:lnTo>
                  <a:pt x="0" y="0"/>
                </a:lnTo>
                <a:close/>
              </a:path>
            </a:pathLst>
          </a:custGeom>
          <a:blipFill>
            <a:blip r:embed="rId4"/>
            <a:stretch>
              <a:fillRect l="0" t="0" r="0" b="0"/>
            </a:stretch>
          </a:blipFill>
        </p:spPr>
      </p:sp>
      <p:grpSp>
        <p:nvGrpSpPr>
          <p:cNvPr name="Group 15" id="15"/>
          <p:cNvGrpSpPr/>
          <p:nvPr/>
        </p:nvGrpSpPr>
        <p:grpSpPr>
          <a:xfrm rot="0">
            <a:off x="7343313" y="3264490"/>
            <a:ext cx="3086100" cy="30861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8181"/>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7056733" y="2896981"/>
            <a:ext cx="4656433" cy="3821118"/>
          </a:xfrm>
          <a:custGeom>
            <a:avLst/>
            <a:gdLst/>
            <a:ahLst/>
            <a:cxnLst/>
            <a:rect r="r" b="b" t="t" l="l"/>
            <a:pathLst>
              <a:path h="3821118" w="4656433">
                <a:moveTo>
                  <a:pt x="0" y="0"/>
                </a:moveTo>
                <a:lnTo>
                  <a:pt x="4656432" y="0"/>
                </a:lnTo>
                <a:lnTo>
                  <a:pt x="4656432" y="3821118"/>
                </a:lnTo>
                <a:lnTo>
                  <a:pt x="0" y="3821118"/>
                </a:lnTo>
                <a:lnTo>
                  <a:pt x="0" y="0"/>
                </a:lnTo>
                <a:close/>
              </a:path>
            </a:pathLst>
          </a:custGeom>
          <a:blipFill>
            <a:blip r:embed="rId5"/>
            <a:stretch>
              <a:fillRect l="0" t="0" r="0" b="0"/>
            </a:stretch>
          </a:blipFill>
        </p:spPr>
      </p:sp>
      <p:sp>
        <p:nvSpPr>
          <p:cNvPr name="TextBox 19" id="19"/>
          <p:cNvSpPr txBox="true"/>
          <p:nvPr/>
        </p:nvSpPr>
        <p:spPr>
          <a:xfrm rot="0">
            <a:off x="2358784" y="4177529"/>
            <a:ext cx="2161729" cy="10477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rPr>
              <a:t>Front-End</a:t>
            </a:r>
          </a:p>
          <a:p>
            <a:pPr algn="ctr">
              <a:lnSpc>
                <a:spcPts val="4200"/>
              </a:lnSpc>
            </a:pPr>
            <a:r>
              <a:rPr lang="en-US" sz="3000">
                <a:solidFill>
                  <a:srgbClr val="FFFFFF"/>
                </a:solidFill>
                <a:latin typeface="Canva Sans Bold"/>
              </a:rPr>
              <a:t>Application</a:t>
            </a:r>
          </a:p>
        </p:txBody>
      </p:sp>
      <p:sp>
        <p:nvSpPr>
          <p:cNvPr name="TextBox 20" id="20"/>
          <p:cNvSpPr txBox="true"/>
          <p:nvPr/>
        </p:nvSpPr>
        <p:spPr>
          <a:xfrm rot="0">
            <a:off x="7965117" y="4202441"/>
            <a:ext cx="1842492" cy="10477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rPr>
              <a:t>Smart</a:t>
            </a:r>
          </a:p>
          <a:p>
            <a:pPr algn="ctr">
              <a:lnSpc>
                <a:spcPts val="4200"/>
              </a:lnSpc>
            </a:pPr>
            <a:r>
              <a:rPr lang="en-US" sz="3000">
                <a:solidFill>
                  <a:srgbClr val="FFFFFF"/>
                </a:solidFill>
                <a:latin typeface="Canva Sans Bold"/>
              </a:rPr>
              <a:t>Contracts</a:t>
            </a:r>
          </a:p>
        </p:txBody>
      </p:sp>
      <p:sp>
        <p:nvSpPr>
          <p:cNvPr name="TextBox 21" id="21"/>
          <p:cNvSpPr txBox="true"/>
          <p:nvPr/>
        </p:nvSpPr>
        <p:spPr>
          <a:xfrm rot="0">
            <a:off x="13312496" y="4469141"/>
            <a:ext cx="2921124" cy="5143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rPr>
              <a:t>Documentation</a:t>
            </a:r>
          </a:p>
        </p:txBody>
      </p:sp>
      <p:grpSp>
        <p:nvGrpSpPr>
          <p:cNvPr name="Group 22" id="22"/>
          <p:cNvGrpSpPr/>
          <p:nvPr/>
        </p:nvGrpSpPr>
        <p:grpSpPr>
          <a:xfrm rot="0">
            <a:off x="1978519" y="6750380"/>
            <a:ext cx="2922260" cy="664552"/>
            <a:chOff x="0" y="0"/>
            <a:chExt cx="3896347" cy="886070"/>
          </a:xfrm>
        </p:grpSpPr>
        <p:sp>
          <p:nvSpPr>
            <p:cNvPr name="AutoShape 23" id="23"/>
            <p:cNvSpPr/>
            <p:nvPr/>
          </p:nvSpPr>
          <p:spPr>
            <a:xfrm>
              <a:off x="0" y="870147"/>
              <a:ext cx="3896347" cy="0"/>
            </a:xfrm>
            <a:prstGeom prst="line">
              <a:avLst/>
            </a:prstGeom>
            <a:ln cap="flat" w="31847">
              <a:solidFill>
                <a:srgbClr val="F4A633"/>
              </a:solidFill>
              <a:prstDash val="solid"/>
              <a:headEnd type="oval" len="lg" w="lg"/>
              <a:tailEnd type="oval" len="lg" w="lg"/>
            </a:ln>
          </p:spPr>
        </p:sp>
        <p:sp>
          <p:nvSpPr>
            <p:cNvPr name="AutoShape 24" id="24"/>
            <p:cNvSpPr/>
            <p:nvPr/>
          </p:nvSpPr>
          <p:spPr>
            <a:xfrm flipV="true">
              <a:off x="1954143" y="0"/>
              <a:ext cx="0" cy="870147"/>
            </a:xfrm>
            <a:prstGeom prst="line">
              <a:avLst/>
            </a:prstGeom>
            <a:ln cap="flat" w="31847">
              <a:solidFill>
                <a:srgbClr val="F4A633"/>
              </a:solidFill>
              <a:prstDash val="solid"/>
              <a:headEnd type="none" len="sm" w="sm"/>
              <a:tailEnd type="none" len="sm" w="sm"/>
            </a:ln>
          </p:spPr>
        </p:sp>
      </p:grpSp>
      <p:grpSp>
        <p:nvGrpSpPr>
          <p:cNvPr name="Group 25" id="25"/>
          <p:cNvGrpSpPr/>
          <p:nvPr/>
        </p:nvGrpSpPr>
        <p:grpSpPr>
          <a:xfrm rot="0">
            <a:off x="350464" y="7678955"/>
            <a:ext cx="1924310" cy="834506"/>
            <a:chOff x="0" y="0"/>
            <a:chExt cx="786773" cy="341196"/>
          </a:xfrm>
        </p:grpSpPr>
        <p:sp>
          <p:nvSpPr>
            <p:cNvPr name="Freeform 26" id="26"/>
            <p:cNvSpPr/>
            <p:nvPr/>
          </p:nvSpPr>
          <p:spPr>
            <a:xfrm flipH="false" flipV="false" rot="0">
              <a:off x="0" y="0"/>
              <a:ext cx="786773" cy="341196"/>
            </a:xfrm>
            <a:custGeom>
              <a:avLst/>
              <a:gdLst/>
              <a:ahLst/>
              <a:cxnLst/>
              <a:rect r="r" b="b" t="t" l="l"/>
              <a:pathLst>
                <a:path h="341196" w="786773">
                  <a:moveTo>
                    <a:pt x="0" y="0"/>
                  </a:moveTo>
                  <a:lnTo>
                    <a:pt x="786773" y="0"/>
                  </a:lnTo>
                  <a:lnTo>
                    <a:pt x="786773" y="341196"/>
                  </a:lnTo>
                  <a:lnTo>
                    <a:pt x="0" y="341196"/>
                  </a:lnTo>
                  <a:close/>
                </a:path>
              </a:pathLst>
            </a:custGeom>
            <a:solidFill>
              <a:srgbClr val="000000">
                <a:alpha val="0"/>
              </a:srgbClr>
            </a:solidFill>
            <a:ln w="57150" cap="sq">
              <a:solidFill>
                <a:srgbClr val="F4A633"/>
              </a:solidFill>
              <a:prstDash val="solid"/>
              <a:miter/>
            </a:ln>
          </p:spPr>
        </p:sp>
        <p:sp>
          <p:nvSpPr>
            <p:cNvPr name="TextBox 27" id="27"/>
            <p:cNvSpPr txBox="true"/>
            <p:nvPr/>
          </p:nvSpPr>
          <p:spPr>
            <a:xfrm>
              <a:off x="0" y="-57150"/>
              <a:ext cx="786773" cy="398346"/>
            </a:xfrm>
            <a:prstGeom prst="rect">
              <a:avLst/>
            </a:prstGeom>
          </p:spPr>
          <p:txBody>
            <a:bodyPr anchor="ctr" rtlCol="false" tIns="50800" lIns="50800" bIns="50800" rIns="50800"/>
            <a:lstStyle/>
            <a:p>
              <a:pPr algn="ctr">
                <a:lnSpc>
                  <a:spcPts val="4059"/>
                </a:lnSpc>
              </a:pPr>
            </a:p>
          </p:txBody>
        </p:sp>
      </p:grpSp>
      <p:sp>
        <p:nvSpPr>
          <p:cNvPr name="TextBox 28" id="28"/>
          <p:cNvSpPr txBox="true"/>
          <p:nvPr/>
        </p:nvSpPr>
        <p:spPr>
          <a:xfrm rot="0">
            <a:off x="350464" y="7694443"/>
            <a:ext cx="1831840" cy="739775"/>
          </a:xfrm>
          <a:prstGeom prst="rect">
            <a:avLst/>
          </a:prstGeom>
        </p:spPr>
        <p:txBody>
          <a:bodyPr anchor="t" rtlCol="false" tIns="0" lIns="0" bIns="0" rIns="0">
            <a:spAutoFit/>
          </a:bodyPr>
          <a:lstStyle/>
          <a:p>
            <a:pPr algn="ctr">
              <a:lnSpc>
                <a:spcPts val="2800"/>
              </a:lnSpc>
            </a:pPr>
            <a:r>
              <a:rPr lang="en-US" sz="2000">
                <a:solidFill>
                  <a:srgbClr val="FFFFFF"/>
                </a:solidFill>
                <a:latin typeface="Futura"/>
              </a:rPr>
              <a:t>Buyer dashboard</a:t>
            </a:r>
          </a:p>
        </p:txBody>
      </p:sp>
      <p:grpSp>
        <p:nvGrpSpPr>
          <p:cNvPr name="Group 29" id="29"/>
          <p:cNvGrpSpPr/>
          <p:nvPr/>
        </p:nvGrpSpPr>
        <p:grpSpPr>
          <a:xfrm rot="0">
            <a:off x="4541872" y="7678955"/>
            <a:ext cx="1924310" cy="834506"/>
            <a:chOff x="0" y="0"/>
            <a:chExt cx="786773" cy="341196"/>
          </a:xfrm>
        </p:grpSpPr>
        <p:sp>
          <p:nvSpPr>
            <p:cNvPr name="Freeform 30" id="30"/>
            <p:cNvSpPr/>
            <p:nvPr/>
          </p:nvSpPr>
          <p:spPr>
            <a:xfrm flipH="false" flipV="false" rot="0">
              <a:off x="0" y="0"/>
              <a:ext cx="786773" cy="341196"/>
            </a:xfrm>
            <a:custGeom>
              <a:avLst/>
              <a:gdLst/>
              <a:ahLst/>
              <a:cxnLst/>
              <a:rect r="r" b="b" t="t" l="l"/>
              <a:pathLst>
                <a:path h="341196" w="786773">
                  <a:moveTo>
                    <a:pt x="0" y="0"/>
                  </a:moveTo>
                  <a:lnTo>
                    <a:pt x="786773" y="0"/>
                  </a:lnTo>
                  <a:lnTo>
                    <a:pt x="786773" y="341196"/>
                  </a:lnTo>
                  <a:lnTo>
                    <a:pt x="0" y="341196"/>
                  </a:lnTo>
                  <a:close/>
                </a:path>
              </a:pathLst>
            </a:custGeom>
            <a:solidFill>
              <a:srgbClr val="000000">
                <a:alpha val="0"/>
              </a:srgbClr>
            </a:solidFill>
            <a:ln w="57150" cap="sq">
              <a:solidFill>
                <a:srgbClr val="F4A633"/>
              </a:solidFill>
              <a:prstDash val="solid"/>
              <a:miter/>
            </a:ln>
          </p:spPr>
        </p:sp>
        <p:sp>
          <p:nvSpPr>
            <p:cNvPr name="TextBox 31" id="31"/>
            <p:cNvSpPr txBox="true"/>
            <p:nvPr/>
          </p:nvSpPr>
          <p:spPr>
            <a:xfrm>
              <a:off x="0" y="-57150"/>
              <a:ext cx="786773" cy="398346"/>
            </a:xfrm>
            <a:prstGeom prst="rect">
              <a:avLst/>
            </a:prstGeom>
          </p:spPr>
          <p:txBody>
            <a:bodyPr anchor="ctr" rtlCol="false" tIns="50800" lIns="50800" bIns="50800" rIns="50800"/>
            <a:lstStyle/>
            <a:p>
              <a:pPr algn="ctr">
                <a:lnSpc>
                  <a:spcPts val="4059"/>
                </a:lnSpc>
              </a:pPr>
            </a:p>
          </p:txBody>
        </p:sp>
      </p:grpSp>
      <p:sp>
        <p:nvSpPr>
          <p:cNvPr name="TextBox 32" id="32"/>
          <p:cNvSpPr txBox="true"/>
          <p:nvPr/>
        </p:nvSpPr>
        <p:spPr>
          <a:xfrm rot="0">
            <a:off x="4634343" y="7694443"/>
            <a:ext cx="1739370" cy="739775"/>
          </a:xfrm>
          <a:prstGeom prst="rect">
            <a:avLst/>
          </a:prstGeom>
        </p:spPr>
        <p:txBody>
          <a:bodyPr anchor="t" rtlCol="false" tIns="0" lIns="0" bIns="0" rIns="0">
            <a:spAutoFit/>
          </a:bodyPr>
          <a:lstStyle/>
          <a:p>
            <a:pPr algn="ctr">
              <a:lnSpc>
                <a:spcPts val="2800"/>
              </a:lnSpc>
            </a:pPr>
            <a:r>
              <a:rPr lang="en-US" sz="2000">
                <a:solidFill>
                  <a:srgbClr val="FFFFFF"/>
                </a:solidFill>
                <a:latin typeface="Futura"/>
              </a:rPr>
              <a:t>Seller dashboard</a:t>
            </a:r>
          </a:p>
        </p:txBody>
      </p:sp>
      <p:grpSp>
        <p:nvGrpSpPr>
          <p:cNvPr name="Group 33" id="33"/>
          <p:cNvGrpSpPr/>
          <p:nvPr/>
        </p:nvGrpSpPr>
        <p:grpSpPr>
          <a:xfrm rot="0">
            <a:off x="8007026" y="7678955"/>
            <a:ext cx="2091358" cy="834506"/>
            <a:chOff x="0" y="0"/>
            <a:chExt cx="855072" cy="341196"/>
          </a:xfrm>
        </p:grpSpPr>
        <p:sp>
          <p:nvSpPr>
            <p:cNvPr name="Freeform 34" id="34"/>
            <p:cNvSpPr/>
            <p:nvPr/>
          </p:nvSpPr>
          <p:spPr>
            <a:xfrm flipH="false" flipV="false" rot="0">
              <a:off x="0" y="0"/>
              <a:ext cx="855072" cy="341196"/>
            </a:xfrm>
            <a:custGeom>
              <a:avLst/>
              <a:gdLst/>
              <a:ahLst/>
              <a:cxnLst/>
              <a:rect r="r" b="b" t="t" l="l"/>
              <a:pathLst>
                <a:path h="341196" w="855072">
                  <a:moveTo>
                    <a:pt x="0" y="0"/>
                  </a:moveTo>
                  <a:lnTo>
                    <a:pt x="855072" y="0"/>
                  </a:lnTo>
                  <a:lnTo>
                    <a:pt x="855072" y="341196"/>
                  </a:lnTo>
                  <a:lnTo>
                    <a:pt x="0" y="341196"/>
                  </a:lnTo>
                  <a:close/>
                </a:path>
              </a:pathLst>
            </a:custGeom>
            <a:solidFill>
              <a:srgbClr val="000000">
                <a:alpha val="0"/>
              </a:srgbClr>
            </a:solidFill>
            <a:ln w="57150" cap="sq">
              <a:solidFill>
                <a:srgbClr val="818181"/>
              </a:solidFill>
              <a:prstDash val="solid"/>
              <a:miter/>
            </a:ln>
          </p:spPr>
        </p:sp>
        <p:sp>
          <p:nvSpPr>
            <p:cNvPr name="TextBox 35" id="35"/>
            <p:cNvSpPr txBox="true"/>
            <p:nvPr/>
          </p:nvSpPr>
          <p:spPr>
            <a:xfrm>
              <a:off x="0" y="-57150"/>
              <a:ext cx="855072" cy="398346"/>
            </a:xfrm>
            <a:prstGeom prst="rect">
              <a:avLst/>
            </a:prstGeom>
          </p:spPr>
          <p:txBody>
            <a:bodyPr anchor="ctr" rtlCol="false" tIns="50800" lIns="50800" bIns="50800" rIns="50800"/>
            <a:lstStyle/>
            <a:p>
              <a:pPr algn="ctr">
                <a:lnSpc>
                  <a:spcPts val="4059"/>
                </a:lnSpc>
              </a:pPr>
            </a:p>
          </p:txBody>
        </p:sp>
      </p:grpSp>
      <p:sp>
        <p:nvSpPr>
          <p:cNvPr name="TextBox 36" id="36"/>
          <p:cNvSpPr txBox="true"/>
          <p:nvPr/>
        </p:nvSpPr>
        <p:spPr>
          <a:xfrm rot="0">
            <a:off x="8053262" y="7713601"/>
            <a:ext cx="1998887" cy="739775"/>
          </a:xfrm>
          <a:prstGeom prst="rect">
            <a:avLst/>
          </a:prstGeom>
        </p:spPr>
        <p:txBody>
          <a:bodyPr anchor="t" rtlCol="false" tIns="0" lIns="0" bIns="0" rIns="0">
            <a:spAutoFit/>
          </a:bodyPr>
          <a:lstStyle/>
          <a:p>
            <a:pPr algn="ctr">
              <a:lnSpc>
                <a:spcPts val="2800"/>
              </a:lnSpc>
            </a:pPr>
            <a:r>
              <a:rPr lang="en-US" sz="2000">
                <a:solidFill>
                  <a:srgbClr val="FFFFFF"/>
                </a:solidFill>
                <a:latin typeface="Futura"/>
              </a:rPr>
              <a:t>Land Registration</a:t>
            </a:r>
          </a:p>
          <a:p>
            <a:pPr algn="ctr">
              <a:lnSpc>
                <a:spcPts val="2800"/>
              </a:lnSpc>
            </a:pPr>
            <a:r>
              <a:rPr lang="en-US" sz="2000">
                <a:solidFill>
                  <a:srgbClr val="FFFFFF"/>
                </a:solidFill>
                <a:latin typeface="Futura"/>
              </a:rPr>
              <a:t>Contract</a:t>
            </a:r>
          </a:p>
        </p:txBody>
      </p:sp>
      <p:grpSp>
        <p:nvGrpSpPr>
          <p:cNvPr name="Group 37" id="37"/>
          <p:cNvGrpSpPr/>
          <p:nvPr/>
        </p:nvGrpSpPr>
        <p:grpSpPr>
          <a:xfrm rot="0">
            <a:off x="13393848" y="6718099"/>
            <a:ext cx="2922260" cy="664552"/>
            <a:chOff x="0" y="0"/>
            <a:chExt cx="3896347" cy="886070"/>
          </a:xfrm>
        </p:grpSpPr>
        <p:sp>
          <p:nvSpPr>
            <p:cNvPr name="AutoShape 38" id="38"/>
            <p:cNvSpPr/>
            <p:nvPr/>
          </p:nvSpPr>
          <p:spPr>
            <a:xfrm>
              <a:off x="0" y="870147"/>
              <a:ext cx="3896347" cy="0"/>
            </a:xfrm>
            <a:prstGeom prst="line">
              <a:avLst/>
            </a:prstGeom>
            <a:ln cap="flat" w="31847">
              <a:solidFill>
                <a:srgbClr val="FFFFFF"/>
              </a:solidFill>
              <a:prstDash val="solid"/>
              <a:headEnd type="oval" len="lg" w="lg"/>
              <a:tailEnd type="oval" len="lg" w="lg"/>
            </a:ln>
          </p:spPr>
        </p:sp>
        <p:sp>
          <p:nvSpPr>
            <p:cNvPr name="AutoShape 39" id="39"/>
            <p:cNvSpPr/>
            <p:nvPr/>
          </p:nvSpPr>
          <p:spPr>
            <a:xfrm flipV="true">
              <a:off x="1954143" y="0"/>
              <a:ext cx="0" cy="870147"/>
            </a:xfrm>
            <a:prstGeom prst="line">
              <a:avLst/>
            </a:prstGeom>
            <a:ln cap="flat" w="31847">
              <a:solidFill>
                <a:srgbClr val="FFFFFF"/>
              </a:solidFill>
              <a:prstDash val="solid"/>
              <a:headEnd type="none" len="sm" w="sm"/>
              <a:tailEnd type="none" len="sm" w="sm"/>
            </a:ln>
          </p:spPr>
        </p:sp>
      </p:grpSp>
      <p:grpSp>
        <p:nvGrpSpPr>
          <p:cNvPr name="Group 40" id="40"/>
          <p:cNvGrpSpPr/>
          <p:nvPr/>
        </p:nvGrpSpPr>
        <p:grpSpPr>
          <a:xfrm rot="0">
            <a:off x="11555555" y="7678955"/>
            <a:ext cx="1924310" cy="834506"/>
            <a:chOff x="0" y="0"/>
            <a:chExt cx="786773" cy="341196"/>
          </a:xfrm>
        </p:grpSpPr>
        <p:sp>
          <p:nvSpPr>
            <p:cNvPr name="Freeform 41" id="41"/>
            <p:cNvSpPr/>
            <p:nvPr/>
          </p:nvSpPr>
          <p:spPr>
            <a:xfrm flipH="false" flipV="false" rot="0">
              <a:off x="0" y="0"/>
              <a:ext cx="786773" cy="341196"/>
            </a:xfrm>
            <a:custGeom>
              <a:avLst/>
              <a:gdLst/>
              <a:ahLst/>
              <a:cxnLst/>
              <a:rect r="r" b="b" t="t" l="l"/>
              <a:pathLst>
                <a:path h="341196" w="786773">
                  <a:moveTo>
                    <a:pt x="0" y="0"/>
                  </a:moveTo>
                  <a:lnTo>
                    <a:pt x="786773" y="0"/>
                  </a:lnTo>
                  <a:lnTo>
                    <a:pt x="786773" y="341196"/>
                  </a:lnTo>
                  <a:lnTo>
                    <a:pt x="0" y="341196"/>
                  </a:lnTo>
                  <a:close/>
                </a:path>
              </a:pathLst>
            </a:custGeom>
            <a:solidFill>
              <a:srgbClr val="000000">
                <a:alpha val="0"/>
              </a:srgbClr>
            </a:solidFill>
            <a:ln w="57150" cap="sq">
              <a:solidFill>
                <a:srgbClr val="C1C1C1"/>
              </a:solidFill>
              <a:prstDash val="solid"/>
              <a:miter/>
            </a:ln>
          </p:spPr>
        </p:sp>
        <p:sp>
          <p:nvSpPr>
            <p:cNvPr name="TextBox 42" id="42"/>
            <p:cNvSpPr txBox="true"/>
            <p:nvPr/>
          </p:nvSpPr>
          <p:spPr>
            <a:xfrm>
              <a:off x="0" y="-57150"/>
              <a:ext cx="786773" cy="398346"/>
            </a:xfrm>
            <a:prstGeom prst="rect">
              <a:avLst/>
            </a:prstGeom>
          </p:spPr>
          <p:txBody>
            <a:bodyPr anchor="ctr" rtlCol="false" tIns="50800" lIns="50800" bIns="50800" rIns="50800"/>
            <a:lstStyle/>
            <a:p>
              <a:pPr algn="ctr">
                <a:lnSpc>
                  <a:spcPts val="3779"/>
                </a:lnSpc>
              </a:pPr>
            </a:p>
          </p:txBody>
        </p:sp>
      </p:grpSp>
      <p:sp>
        <p:nvSpPr>
          <p:cNvPr name="TextBox 43" id="43"/>
          <p:cNvSpPr txBox="true"/>
          <p:nvPr/>
        </p:nvSpPr>
        <p:spPr>
          <a:xfrm rot="0">
            <a:off x="11648025" y="7889814"/>
            <a:ext cx="1739370" cy="387350"/>
          </a:xfrm>
          <a:prstGeom prst="rect">
            <a:avLst/>
          </a:prstGeom>
        </p:spPr>
        <p:txBody>
          <a:bodyPr anchor="t" rtlCol="false" tIns="0" lIns="0" bIns="0" rIns="0">
            <a:spAutoFit/>
          </a:bodyPr>
          <a:lstStyle/>
          <a:p>
            <a:pPr algn="ctr">
              <a:lnSpc>
                <a:spcPts val="2800"/>
              </a:lnSpc>
            </a:pPr>
            <a:r>
              <a:rPr lang="en-US" sz="2000">
                <a:solidFill>
                  <a:srgbClr val="FFFFFF"/>
                </a:solidFill>
                <a:latin typeface="Futura"/>
              </a:rPr>
              <a:t>Component</a:t>
            </a:r>
          </a:p>
        </p:txBody>
      </p:sp>
      <p:grpSp>
        <p:nvGrpSpPr>
          <p:cNvPr name="Group 44" id="44"/>
          <p:cNvGrpSpPr/>
          <p:nvPr/>
        </p:nvGrpSpPr>
        <p:grpSpPr>
          <a:xfrm rot="0">
            <a:off x="13875241" y="7678955"/>
            <a:ext cx="1924310" cy="834506"/>
            <a:chOff x="0" y="0"/>
            <a:chExt cx="786773" cy="341196"/>
          </a:xfrm>
        </p:grpSpPr>
        <p:sp>
          <p:nvSpPr>
            <p:cNvPr name="Freeform 45" id="45"/>
            <p:cNvSpPr/>
            <p:nvPr/>
          </p:nvSpPr>
          <p:spPr>
            <a:xfrm flipH="false" flipV="false" rot="0">
              <a:off x="0" y="0"/>
              <a:ext cx="786773" cy="341196"/>
            </a:xfrm>
            <a:custGeom>
              <a:avLst/>
              <a:gdLst/>
              <a:ahLst/>
              <a:cxnLst/>
              <a:rect r="r" b="b" t="t" l="l"/>
              <a:pathLst>
                <a:path h="341196" w="786773">
                  <a:moveTo>
                    <a:pt x="0" y="0"/>
                  </a:moveTo>
                  <a:lnTo>
                    <a:pt x="786773" y="0"/>
                  </a:lnTo>
                  <a:lnTo>
                    <a:pt x="786773" y="341196"/>
                  </a:lnTo>
                  <a:lnTo>
                    <a:pt x="0" y="341196"/>
                  </a:lnTo>
                  <a:close/>
                </a:path>
              </a:pathLst>
            </a:custGeom>
            <a:solidFill>
              <a:srgbClr val="000000">
                <a:alpha val="0"/>
              </a:srgbClr>
            </a:solidFill>
            <a:ln w="57150" cap="sq">
              <a:solidFill>
                <a:srgbClr val="C1C1C1"/>
              </a:solidFill>
              <a:prstDash val="solid"/>
              <a:miter/>
            </a:ln>
          </p:spPr>
        </p:sp>
        <p:sp>
          <p:nvSpPr>
            <p:cNvPr name="TextBox 46" id="46"/>
            <p:cNvSpPr txBox="true"/>
            <p:nvPr/>
          </p:nvSpPr>
          <p:spPr>
            <a:xfrm>
              <a:off x="0" y="-57150"/>
              <a:ext cx="786773" cy="398346"/>
            </a:xfrm>
            <a:prstGeom prst="rect">
              <a:avLst/>
            </a:prstGeom>
          </p:spPr>
          <p:txBody>
            <a:bodyPr anchor="ctr" rtlCol="false" tIns="50800" lIns="50800" bIns="50800" rIns="50800"/>
            <a:lstStyle/>
            <a:p>
              <a:pPr algn="ctr">
                <a:lnSpc>
                  <a:spcPts val="3779"/>
                </a:lnSpc>
              </a:pPr>
            </a:p>
          </p:txBody>
        </p:sp>
      </p:grpSp>
      <p:sp>
        <p:nvSpPr>
          <p:cNvPr name="TextBox 47" id="47"/>
          <p:cNvSpPr txBox="true"/>
          <p:nvPr/>
        </p:nvSpPr>
        <p:spPr>
          <a:xfrm rot="0">
            <a:off x="13985293" y="7859670"/>
            <a:ext cx="1739370" cy="387350"/>
          </a:xfrm>
          <a:prstGeom prst="rect">
            <a:avLst/>
          </a:prstGeom>
        </p:spPr>
        <p:txBody>
          <a:bodyPr anchor="t" rtlCol="false" tIns="0" lIns="0" bIns="0" rIns="0">
            <a:spAutoFit/>
          </a:bodyPr>
          <a:lstStyle/>
          <a:p>
            <a:pPr algn="ctr">
              <a:lnSpc>
                <a:spcPts val="2800"/>
              </a:lnSpc>
            </a:pPr>
            <a:r>
              <a:rPr lang="en-US" sz="2000">
                <a:solidFill>
                  <a:srgbClr val="FFFFFF"/>
                </a:solidFill>
                <a:latin typeface="Futura"/>
              </a:rPr>
              <a:t>Smart Contract</a:t>
            </a:r>
          </a:p>
        </p:txBody>
      </p:sp>
      <p:grpSp>
        <p:nvGrpSpPr>
          <p:cNvPr name="Group 48" id="48"/>
          <p:cNvGrpSpPr/>
          <p:nvPr/>
        </p:nvGrpSpPr>
        <p:grpSpPr>
          <a:xfrm rot="0">
            <a:off x="16066251" y="7678955"/>
            <a:ext cx="1924310" cy="834506"/>
            <a:chOff x="0" y="0"/>
            <a:chExt cx="786773" cy="341196"/>
          </a:xfrm>
        </p:grpSpPr>
        <p:sp>
          <p:nvSpPr>
            <p:cNvPr name="Freeform 49" id="49"/>
            <p:cNvSpPr/>
            <p:nvPr/>
          </p:nvSpPr>
          <p:spPr>
            <a:xfrm flipH="false" flipV="false" rot="0">
              <a:off x="0" y="0"/>
              <a:ext cx="786773" cy="341196"/>
            </a:xfrm>
            <a:custGeom>
              <a:avLst/>
              <a:gdLst/>
              <a:ahLst/>
              <a:cxnLst/>
              <a:rect r="r" b="b" t="t" l="l"/>
              <a:pathLst>
                <a:path h="341196" w="786773">
                  <a:moveTo>
                    <a:pt x="0" y="0"/>
                  </a:moveTo>
                  <a:lnTo>
                    <a:pt x="786773" y="0"/>
                  </a:lnTo>
                  <a:lnTo>
                    <a:pt x="786773" y="341196"/>
                  </a:lnTo>
                  <a:lnTo>
                    <a:pt x="0" y="341196"/>
                  </a:lnTo>
                  <a:close/>
                </a:path>
              </a:pathLst>
            </a:custGeom>
            <a:solidFill>
              <a:srgbClr val="000000">
                <a:alpha val="0"/>
              </a:srgbClr>
            </a:solidFill>
            <a:ln w="57150" cap="sq">
              <a:solidFill>
                <a:srgbClr val="C1C1C1"/>
              </a:solidFill>
              <a:prstDash val="solid"/>
              <a:miter/>
            </a:ln>
          </p:spPr>
        </p:sp>
        <p:sp>
          <p:nvSpPr>
            <p:cNvPr name="TextBox 50" id="50"/>
            <p:cNvSpPr txBox="true"/>
            <p:nvPr/>
          </p:nvSpPr>
          <p:spPr>
            <a:xfrm>
              <a:off x="0" y="-57150"/>
              <a:ext cx="786773" cy="398346"/>
            </a:xfrm>
            <a:prstGeom prst="rect">
              <a:avLst/>
            </a:prstGeom>
          </p:spPr>
          <p:txBody>
            <a:bodyPr anchor="ctr" rtlCol="false" tIns="50800" lIns="50800" bIns="50800" rIns="50800"/>
            <a:lstStyle/>
            <a:p>
              <a:pPr algn="ctr">
                <a:lnSpc>
                  <a:spcPts val="3779"/>
                </a:lnSpc>
              </a:pPr>
            </a:p>
          </p:txBody>
        </p:sp>
      </p:grpSp>
      <p:sp>
        <p:nvSpPr>
          <p:cNvPr name="TextBox 51" id="51"/>
          <p:cNvSpPr txBox="true"/>
          <p:nvPr/>
        </p:nvSpPr>
        <p:spPr>
          <a:xfrm rot="0">
            <a:off x="16158721" y="7889814"/>
            <a:ext cx="1739370" cy="387350"/>
          </a:xfrm>
          <a:prstGeom prst="rect">
            <a:avLst/>
          </a:prstGeom>
        </p:spPr>
        <p:txBody>
          <a:bodyPr anchor="t" rtlCol="false" tIns="0" lIns="0" bIns="0" rIns="0">
            <a:spAutoFit/>
          </a:bodyPr>
          <a:lstStyle/>
          <a:p>
            <a:pPr algn="ctr">
              <a:lnSpc>
                <a:spcPts val="2800"/>
              </a:lnSpc>
            </a:pPr>
            <a:r>
              <a:rPr lang="en-US" sz="2000">
                <a:solidFill>
                  <a:srgbClr val="FFFFFF"/>
                </a:solidFill>
                <a:latin typeface="Futura"/>
              </a:rPr>
              <a:t>Code</a:t>
            </a:r>
          </a:p>
        </p:txBody>
      </p:sp>
      <p:grpSp>
        <p:nvGrpSpPr>
          <p:cNvPr name="Group 52" id="52"/>
          <p:cNvGrpSpPr/>
          <p:nvPr/>
        </p:nvGrpSpPr>
        <p:grpSpPr>
          <a:xfrm rot="0">
            <a:off x="2446112" y="7678955"/>
            <a:ext cx="1924310" cy="834506"/>
            <a:chOff x="0" y="0"/>
            <a:chExt cx="786773" cy="341196"/>
          </a:xfrm>
        </p:grpSpPr>
        <p:sp>
          <p:nvSpPr>
            <p:cNvPr name="Freeform 53" id="53"/>
            <p:cNvSpPr/>
            <p:nvPr/>
          </p:nvSpPr>
          <p:spPr>
            <a:xfrm flipH="false" flipV="false" rot="0">
              <a:off x="0" y="0"/>
              <a:ext cx="786773" cy="341196"/>
            </a:xfrm>
            <a:custGeom>
              <a:avLst/>
              <a:gdLst/>
              <a:ahLst/>
              <a:cxnLst/>
              <a:rect r="r" b="b" t="t" l="l"/>
              <a:pathLst>
                <a:path h="341196" w="786773">
                  <a:moveTo>
                    <a:pt x="0" y="0"/>
                  </a:moveTo>
                  <a:lnTo>
                    <a:pt x="786773" y="0"/>
                  </a:lnTo>
                  <a:lnTo>
                    <a:pt x="786773" y="341196"/>
                  </a:lnTo>
                  <a:lnTo>
                    <a:pt x="0" y="341196"/>
                  </a:lnTo>
                  <a:close/>
                </a:path>
              </a:pathLst>
            </a:custGeom>
            <a:solidFill>
              <a:srgbClr val="000000">
                <a:alpha val="0"/>
              </a:srgbClr>
            </a:solidFill>
            <a:ln w="57150" cap="sq">
              <a:solidFill>
                <a:srgbClr val="F4A633"/>
              </a:solidFill>
              <a:prstDash val="solid"/>
              <a:miter/>
            </a:ln>
          </p:spPr>
        </p:sp>
        <p:sp>
          <p:nvSpPr>
            <p:cNvPr name="TextBox 54" id="54"/>
            <p:cNvSpPr txBox="true"/>
            <p:nvPr/>
          </p:nvSpPr>
          <p:spPr>
            <a:xfrm>
              <a:off x="0" y="-57150"/>
              <a:ext cx="786773" cy="398346"/>
            </a:xfrm>
            <a:prstGeom prst="rect">
              <a:avLst/>
            </a:prstGeom>
          </p:spPr>
          <p:txBody>
            <a:bodyPr anchor="ctr" rtlCol="false" tIns="50800" lIns="50800" bIns="50800" rIns="50800"/>
            <a:lstStyle/>
            <a:p>
              <a:pPr algn="ctr">
                <a:lnSpc>
                  <a:spcPts val="4059"/>
                </a:lnSpc>
              </a:pPr>
            </a:p>
          </p:txBody>
        </p:sp>
      </p:grpSp>
      <p:sp>
        <p:nvSpPr>
          <p:cNvPr name="TextBox 55" id="55"/>
          <p:cNvSpPr txBox="true"/>
          <p:nvPr/>
        </p:nvSpPr>
        <p:spPr>
          <a:xfrm rot="0">
            <a:off x="2492347" y="7683458"/>
            <a:ext cx="1831840" cy="739775"/>
          </a:xfrm>
          <a:prstGeom prst="rect">
            <a:avLst/>
          </a:prstGeom>
        </p:spPr>
        <p:txBody>
          <a:bodyPr anchor="t" rtlCol="false" tIns="0" lIns="0" bIns="0" rIns="0">
            <a:spAutoFit/>
          </a:bodyPr>
          <a:lstStyle/>
          <a:p>
            <a:pPr algn="ctr">
              <a:lnSpc>
                <a:spcPts val="2800"/>
              </a:lnSpc>
            </a:pPr>
            <a:r>
              <a:rPr lang="en-US" sz="2000">
                <a:solidFill>
                  <a:srgbClr val="FFFFFF"/>
                </a:solidFill>
                <a:latin typeface="Futura"/>
              </a:rPr>
              <a:t>Land Inspector</a:t>
            </a:r>
          </a:p>
          <a:p>
            <a:pPr algn="ctr">
              <a:lnSpc>
                <a:spcPts val="2800"/>
              </a:lnSpc>
            </a:pPr>
            <a:r>
              <a:rPr lang="en-US" sz="2000">
                <a:solidFill>
                  <a:srgbClr val="FFFFFF"/>
                </a:solidFill>
                <a:latin typeface="Futura"/>
              </a:rPr>
              <a:t>dashboard</a:t>
            </a:r>
          </a:p>
        </p:txBody>
      </p:sp>
      <p:sp>
        <p:nvSpPr>
          <p:cNvPr name="AutoShape 56" id="56"/>
          <p:cNvSpPr/>
          <p:nvPr/>
        </p:nvSpPr>
        <p:spPr>
          <a:xfrm flipH="true" flipV="true">
            <a:off x="9052705" y="6701958"/>
            <a:ext cx="0" cy="976996"/>
          </a:xfrm>
          <a:prstGeom prst="line">
            <a:avLst/>
          </a:prstGeom>
          <a:ln cap="flat" w="28575">
            <a:solidFill>
              <a:srgbClr val="FFFFFF"/>
            </a:solidFill>
            <a:prstDash val="solid"/>
            <a:headEnd type="none" len="sm" w="sm"/>
            <a:tailEnd type="none" len="sm" w="sm"/>
          </a:ln>
        </p:spPr>
      </p:sp>
      <p:sp>
        <p:nvSpPr>
          <p:cNvPr name="TextBox 57" id="57"/>
          <p:cNvSpPr txBox="true"/>
          <p:nvPr/>
        </p:nvSpPr>
        <p:spPr>
          <a:xfrm rot="0">
            <a:off x="17705213" y="-161575"/>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7</a:t>
            </a:r>
          </a:p>
        </p:txBody>
      </p:sp>
      <p:grpSp>
        <p:nvGrpSpPr>
          <p:cNvPr name="Group 58" id="58"/>
          <p:cNvGrpSpPr/>
          <p:nvPr/>
        </p:nvGrpSpPr>
        <p:grpSpPr>
          <a:xfrm rot="0">
            <a:off x="0" y="9307895"/>
            <a:ext cx="18288000" cy="979105"/>
            <a:chOff x="0" y="0"/>
            <a:chExt cx="4816593" cy="257871"/>
          </a:xfrm>
        </p:grpSpPr>
        <p:sp>
          <p:nvSpPr>
            <p:cNvPr name="Freeform 59" id="59"/>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60" id="60"/>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61" id="61"/>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62" id="62"/>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63" id="63"/>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SOLUTION</a:t>
            </a:r>
          </a:p>
        </p:txBody>
      </p:sp>
      <p:sp>
        <p:nvSpPr>
          <p:cNvPr name="AutoShape 64" id="64"/>
          <p:cNvSpPr/>
          <p:nvPr/>
        </p:nvSpPr>
        <p:spPr>
          <a:xfrm>
            <a:off x="3808848" y="9797447"/>
            <a:ext cx="454199" cy="0"/>
          </a:xfrm>
          <a:prstGeom prst="line">
            <a:avLst/>
          </a:prstGeom>
          <a:ln cap="flat" w="38100">
            <a:solidFill>
              <a:srgbClr val="000000"/>
            </a:solidFill>
            <a:prstDash val="solid"/>
            <a:headEnd type="none" len="sm" w="sm"/>
            <a:tailEnd type="arrow" len="sm" w="med"/>
          </a:ln>
        </p:spPr>
      </p:sp>
      <p:sp>
        <p:nvSpPr>
          <p:cNvPr name="TextBox 65" id="65"/>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METHODOLOGY</a:t>
            </a:r>
          </a:p>
        </p:txBody>
      </p:sp>
      <p:sp>
        <p:nvSpPr>
          <p:cNvPr name="TextBox 66" id="66"/>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LIVE DEMO</a:t>
            </a:r>
          </a:p>
        </p:txBody>
      </p:sp>
      <p:sp>
        <p:nvSpPr>
          <p:cNvPr name="TextBox 67" id="67"/>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68" id="68"/>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69" id="69"/>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70" id="70"/>
          <p:cNvSpPr/>
          <p:nvPr/>
        </p:nvSpPr>
        <p:spPr>
          <a:xfrm>
            <a:off x="6934512" y="9778397"/>
            <a:ext cx="454199" cy="0"/>
          </a:xfrm>
          <a:prstGeom prst="line">
            <a:avLst/>
          </a:prstGeom>
          <a:ln cap="flat" w="38100">
            <a:solidFill>
              <a:srgbClr val="000000"/>
            </a:solidFill>
            <a:prstDash val="solid"/>
            <a:headEnd type="none" len="sm" w="sm"/>
            <a:tailEnd type="arrow" len="sm" w="med"/>
          </a:ln>
        </p:spPr>
      </p:sp>
      <p:sp>
        <p:nvSpPr>
          <p:cNvPr name="AutoShape 71" id="71"/>
          <p:cNvSpPr/>
          <p:nvPr/>
        </p:nvSpPr>
        <p:spPr>
          <a:xfrm>
            <a:off x="9295731" y="9759347"/>
            <a:ext cx="454199" cy="0"/>
          </a:xfrm>
          <a:prstGeom prst="line">
            <a:avLst/>
          </a:prstGeom>
          <a:ln cap="flat" w="38100">
            <a:solidFill>
              <a:srgbClr val="000000"/>
            </a:solidFill>
            <a:prstDash val="solid"/>
            <a:headEnd type="none" len="sm" w="sm"/>
            <a:tailEnd type="arrow" len="sm" w="med"/>
          </a:ln>
        </p:spPr>
      </p:sp>
      <p:sp>
        <p:nvSpPr>
          <p:cNvPr name="AutoShape 72" id="72"/>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73" id="73"/>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17253" y="6484833"/>
            <a:ext cx="18922505" cy="3554086"/>
            <a:chOff x="0" y="0"/>
            <a:chExt cx="4983705" cy="936056"/>
          </a:xfrm>
        </p:grpSpPr>
        <p:sp>
          <p:nvSpPr>
            <p:cNvPr name="Freeform 3" id="3"/>
            <p:cNvSpPr/>
            <p:nvPr/>
          </p:nvSpPr>
          <p:spPr>
            <a:xfrm flipH="false" flipV="false" rot="0">
              <a:off x="0" y="0"/>
              <a:ext cx="4983705" cy="936056"/>
            </a:xfrm>
            <a:custGeom>
              <a:avLst/>
              <a:gdLst/>
              <a:ahLst/>
              <a:cxnLst/>
              <a:rect r="r" b="b" t="t" l="l"/>
              <a:pathLst>
                <a:path h="936056" w="4983705">
                  <a:moveTo>
                    <a:pt x="0" y="0"/>
                  </a:moveTo>
                  <a:lnTo>
                    <a:pt x="4983705" y="0"/>
                  </a:lnTo>
                  <a:lnTo>
                    <a:pt x="4983705" y="936056"/>
                  </a:lnTo>
                  <a:lnTo>
                    <a:pt x="0" y="936056"/>
                  </a:lnTo>
                  <a:close/>
                </a:path>
              </a:pathLst>
            </a:custGeom>
            <a:solidFill>
              <a:srgbClr val="F4A633"/>
            </a:solidFill>
            <a:ln cap="sq">
              <a:noFill/>
              <a:prstDash val="solid"/>
              <a:miter/>
            </a:ln>
          </p:spPr>
        </p:sp>
        <p:sp>
          <p:nvSpPr>
            <p:cNvPr name="TextBox 4" id="4"/>
            <p:cNvSpPr txBox="true"/>
            <p:nvPr/>
          </p:nvSpPr>
          <p:spPr>
            <a:xfrm>
              <a:off x="0" y="-38100"/>
              <a:ext cx="4983705" cy="97415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08908" y="2494591"/>
            <a:ext cx="4672827" cy="6259583"/>
            <a:chOff x="0" y="0"/>
            <a:chExt cx="1230703" cy="1648615"/>
          </a:xfrm>
        </p:grpSpPr>
        <p:sp>
          <p:nvSpPr>
            <p:cNvPr name="Freeform 6" id="6"/>
            <p:cNvSpPr/>
            <p:nvPr/>
          </p:nvSpPr>
          <p:spPr>
            <a:xfrm flipH="false" flipV="false" rot="0">
              <a:off x="0" y="0"/>
              <a:ext cx="1230703" cy="1648614"/>
            </a:xfrm>
            <a:custGeom>
              <a:avLst/>
              <a:gdLst/>
              <a:ahLst/>
              <a:cxnLst/>
              <a:rect r="r" b="b" t="t" l="l"/>
              <a:pathLst>
                <a:path h="1648614" w="1230703">
                  <a:moveTo>
                    <a:pt x="0" y="0"/>
                  </a:moveTo>
                  <a:lnTo>
                    <a:pt x="1230703" y="0"/>
                  </a:lnTo>
                  <a:lnTo>
                    <a:pt x="1230703" y="1648614"/>
                  </a:lnTo>
                  <a:lnTo>
                    <a:pt x="0" y="1648614"/>
                  </a:lnTo>
                  <a:close/>
                </a:path>
              </a:pathLst>
            </a:custGeom>
            <a:solidFill>
              <a:srgbClr val="000000"/>
            </a:solidFill>
            <a:ln w="38100" cap="sq">
              <a:solidFill>
                <a:srgbClr val="F4A633"/>
              </a:solidFill>
              <a:prstDash val="solid"/>
              <a:miter/>
            </a:ln>
          </p:spPr>
        </p:sp>
        <p:sp>
          <p:nvSpPr>
            <p:cNvPr name="TextBox 7" id="7"/>
            <p:cNvSpPr txBox="true"/>
            <p:nvPr/>
          </p:nvSpPr>
          <p:spPr>
            <a:xfrm>
              <a:off x="0" y="-38100"/>
              <a:ext cx="1230703" cy="168671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809011" y="2494591"/>
            <a:ext cx="4672827" cy="6259583"/>
            <a:chOff x="0" y="0"/>
            <a:chExt cx="1230703" cy="1648615"/>
          </a:xfrm>
        </p:grpSpPr>
        <p:sp>
          <p:nvSpPr>
            <p:cNvPr name="Freeform 9" id="9"/>
            <p:cNvSpPr/>
            <p:nvPr/>
          </p:nvSpPr>
          <p:spPr>
            <a:xfrm flipH="false" flipV="false" rot="0">
              <a:off x="0" y="0"/>
              <a:ext cx="1230703" cy="1648614"/>
            </a:xfrm>
            <a:custGeom>
              <a:avLst/>
              <a:gdLst/>
              <a:ahLst/>
              <a:cxnLst/>
              <a:rect r="r" b="b" t="t" l="l"/>
              <a:pathLst>
                <a:path h="1648614" w="1230703">
                  <a:moveTo>
                    <a:pt x="0" y="0"/>
                  </a:moveTo>
                  <a:lnTo>
                    <a:pt x="1230703" y="0"/>
                  </a:lnTo>
                  <a:lnTo>
                    <a:pt x="1230703" y="1648614"/>
                  </a:lnTo>
                  <a:lnTo>
                    <a:pt x="0" y="1648614"/>
                  </a:lnTo>
                  <a:close/>
                </a:path>
              </a:pathLst>
            </a:custGeom>
            <a:solidFill>
              <a:srgbClr val="000000"/>
            </a:solidFill>
            <a:ln w="38100" cap="sq">
              <a:solidFill>
                <a:srgbClr val="F4A633"/>
              </a:solidFill>
              <a:prstDash val="solid"/>
              <a:miter/>
            </a:ln>
          </p:spPr>
        </p:sp>
        <p:sp>
          <p:nvSpPr>
            <p:cNvPr name="TextBox 10" id="10"/>
            <p:cNvSpPr txBox="true"/>
            <p:nvPr/>
          </p:nvSpPr>
          <p:spPr>
            <a:xfrm>
              <a:off x="0" y="-38100"/>
              <a:ext cx="1230703" cy="168671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509113" y="2494591"/>
            <a:ext cx="4672827" cy="6259583"/>
            <a:chOff x="0" y="0"/>
            <a:chExt cx="1230703" cy="1648615"/>
          </a:xfrm>
        </p:grpSpPr>
        <p:sp>
          <p:nvSpPr>
            <p:cNvPr name="Freeform 12" id="12"/>
            <p:cNvSpPr/>
            <p:nvPr/>
          </p:nvSpPr>
          <p:spPr>
            <a:xfrm flipH="false" flipV="false" rot="0">
              <a:off x="0" y="0"/>
              <a:ext cx="1230703" cy="1648614"/>
            </a:xfrm>
            <a:custGeom>
              <a:avLst/>
              <a:gdLst/>
              <a:ahLst/>
              <a:cxnLst/>
              <a:rect r="r" b="b" t="t" l="l"/>
              <a:pathLst>
                <a:path h="1648614" w="1230703">
                  <a:moveTo>
                    <a:pt x="0" y="0"/>
                  </a:moveTo>
                  <a:lnTo>
                    <a:pt x="1230703" y="0"/>
                  </a:lnTo>
                  <a:lnTo>
                    <a:pt x="1230703" y="1648614"/>
                  </a:lnTo>
                  <a:lnTo>
                    <a:pt x="0" y="1648614"/>
                  </a:lnTo>
                  <a:close/>
                </a:path>
              </a:pathLst>
            </a:custGeom>
            <a:solidFill>
              <a:srgbClr val="000000"/>
            </a:solidFill>
            <a:ln w="38100" cap="sq">
              <a:solidFill>
                <a:srgbClr val="F4A633"/>
              </a:solidFill>
              <a:prstDash val="solid"/>
              <a:miter/>
            </a:ln>
          </p:spPr>
        </p:sp>
        <p:sp>
          <p:nvSpPr>
            <p:cNvPr name="TextBox 13" id="13"/>
            <p:cNvSpPr txBox="true"/>
            <p:nvPr/>
          </p:nvSpPr>
          <p:spPr>
            <a:xfrm>
              <a:off x="0" y="-38100"/>
              <a:ext cx="1230703" cy="168671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490090" y="8706019"/>
            <a:ext cx="3804446" cy="817956"/>
          </a:xfrm>
          <a:custGeom>
            <a:avLst/>
            <a:gdLst/>
            <a:ahLst/>
            <a:cxnLst/>
            <a:rect r="r" b="b" t="t" l="l"/>
            <a:pathLst>
              <a:path h="817956" w="3804446">
                <a:moveTo>
                  <a:pt x="0" y="0"/>
                </a:moveTo>
                <a:lnTo>
                  <a:pt x="3804446" y="0"/>
                </a:lnTo>
                <a:lnTo>
                  <a:pt x="3804446" y="817956"/>
                </a:lnTo>
                <a:lnTo>
                  <a:pt x="0" y="817956"/>
                </a:lnTo>
                <a:lnTo>
                  <a:pt x="0" y="0"/>
                </a:lnTo>
                <a:close/>
              </a:path>
            </a:pathLst>
          </a:custGeom>
          <a:blipFill>
            <a:blip r:embed="rId2"/>
            <a:stretch>
              <a:fillRect l="0" t="0" r="0" b="0"/>
            </a:stretch>
          </a:blipFill>
        </p:spPr>
      </p:sp>
      <p:sp>
        <p:nvSpPr>
          <p:cNvPr name="Freeform 15" id="15"/>
          <p:cNvSpPr/>
          <p:nvPr/>
        </p:nvSpPr>
        <p:spPr>
          <a:xfrm flipH="false" flipV="false" rot="0">
            <a:off x="7243201" y="8706019"/>
            <a:ext cx="3804446" cy="817956"/>
          </a:xfrm>
          <a:custGeom>
            <a:avLst/>
            <a:gdLst/>
            <a:ahLst/>
            <a:cxnLst/>
            <a:rect r="r" b="b" t="t" l="l"/>
            <a:pathLst>
              <a:path h="817956" w="3804446">
                <a:moveTo>
                  <a:pt x="0" y="0"/>
                </a:moveTo>
                <a:lnTo>
                  <a:pt x="3804446" y="0"/>
                </a:lnTo>
                <a:lnTo>
                  <a:pt x="3804446" y="817956"/>
                </a:lnTo>
                <a:lnTo>
                  <a:pt x="0" y="817956"/>
                </a:lnTo>
                <a:lnTo>
                  <a:pt x="0" y="0"/>
                </a:lnTo>
                <a:close/>
              </a:path>
            </a:pathLst>
          </a:custGeom>
          <a:blipFill>
            <a:blip r:embed="rId2"/>
            <a:stretch>
              <a:fillRect l="0" t="0" r="0" b="0"/>
            </a:stretch>
          </a:blipFill>
        </p:spPr>
      </p:sp>
      <p:sp>
        <p:nvSpPr>
          <p:cNvPr name="Freeform 16" id="16"/>
          <p:cNvSpPr/>
          <p:nvPr/>
        </p:nvSpPr>
        <p:spPr>
          <a:xfrm flipH="false" flipV="false" rot="0">
            <a:off x="12993452" y="8706019"/>
            <a:ext cx="3804446" cy="817956"/>
          </a:xfrm>
          <a:custGeom>
            <a:avLst/>
            <a:gdLst/>
            <a:ahLst/>
            <a:cxnLst/>
            <a:rect r="r" b="b" t="t" l="l"/>
            <a:pathLst>
              <a:path h="817956" w="3804446">
                <a:moveTo>
                  <a:pt x="0" y="0"/>
                </a:moveTo>
                <a:lnTo>
                  <a:pt x="3804445" y="0"/>
                </a:lnTo>
                <a:lnTo>
                  <a:pt x="3804445" y="817956"/>
                </a:lnTo>
                <a:lnTo>
                  <a:pt x="0" y="817956"/>
                </a:lnTo>
                <a:lnTo>
                  <a:pt x="0" y="0"/>
                </a:lnTo>
                <a:close/>
              </a:path>
            </a:pathLst>
          </a:custGeom>
          <a:blipFill>
            <a:blip r:embed="rId2"/>
            <a:stretch>
              <a:fillRect l="0" t="0" r="0" b="0"/>
            </a:stretch>
          </a:blipFill>
        </p:spPr>
      </p:sp>
      <p:sp>
        <p:nvSpPr>
          <p:cNvPr name="TextBox 17" id="17"/>
          <p:cNvSpPr txBox="true"/>
          <p:nvPr/>
        </p:nvSpPr>
        <p:spPr>
          <a:xfrm rot="0">
            <a:off x="10067804" y="657860"/>
            <a:ext cx="7637409" cy="655955"/>
          </a:xfrm>
          <a:prstGeom prst="rect">
            <a:avLst/>
          </a:prstGeom>
        </p:spPr>
        <p:txBody>
          <a:bodyPr anchor="t" rtlCol="false" tIns="0" lIns="0" bIns="0" rIns="0">
            <a:spAutoFit/>
          </a:bodyPr>
          <a:lstStyle/>
          <a:p>
            <a:pPr algn="ctr">
              <a:lnSpc>
                <a:spcPts val="5319"/>
              </a:lnSpc>
            </a:pPr>
            <a:r>
              <a:rPr lang="en-US" sz="3799">
                <a:solidFill>
                  <a:srgbClr val="FFFFFF"/>
                </a:solidFill>
                <a:latin typeface="Georgia Pro Bold"/>
              </a:rPr>
              <a:t>WHY WILL IT WORK?</a:t>
            </a:r>
          </a:p>
        </p:txBody>
      </p:sp>
      <p:sp>
        <p:nvSpPr>
          <p:cNvPr name="TextBox 18" id="18"/>
          <p:cNvSpPr txBox="true"/>
          <p:nvPr/>
        </p:nvSpPr>
        <p:spPr>
          <a:xfrm rot="0">
            <a:off x="1899889" y="3172038"/>
            <a:ext cx="3306003" cy="1426845"/>
          </a:xfrm>
          <a:prstGeom prst="rect">
            <a:avLst/>
          </a:prstGeom>
        </p:spPr>
        <p:txBody>
          <a:bodyPr anchor="t" rtlCol="false" tIns="0" lIns="0" bIns="0" rIns="0">
            <a:spAutoFit/>
          </a:bodyPr>
          <a:lstStyle/>
          <a:p>
            <a:pPr algn="ctr">
              <a:lnSpc>
                <a:spcPts val="3780"/>
              </a:lnSpc>
            </a:pPr>
            <a:r>
              <a:rPr lang="en-US" sz="2700">
                <a:solidFill>
                  <a:srgbClr val="FFFFFF"/>
                </a:solidFill>
                <a:latin typeface="Georgia Pro Bold"/>
              </a:rPr>
              <a:t>Expanded Market Participation and Liquidity</a:t>
            </a:r>
          </a:p>
        </p:txBody>
      </p:sp>
      <p:sp>
        <p:nvSpPr>
          <p:cNvPr name="TextBox 19" id="19"/>
          <p:cNvSpPr txBox="true"/>
          <p:nvPr/>
        </p:nvSpPr>
        <p:spPr>
          <a:xfrm rot="0">
            <a:off x="8082204" y="3246168"/>
            <a:ext cx="2123592" cy="950595"/>
          </a:xfrm>
          <a:prstGeom prst="rect">
            <a:avLst/>
          </a:prstGeom>
        </p:spPr>
        <p:txBody>
          <a:bodyPr anchor="t" rtlCol="false" tIns="0" lIns="0" bIns="0" rIns="0">
            <a:spAutoFit/>
          </a:bodyPr>
          <a:lstStyle/>
          <a:p>
            <a:pPr algn="ctr">
              <a:lnSpc>
                <a:spcPts val="3780"/>
              </a:lnSpc>
            </a:pPr>
            <a:r>
              <a:rPr lang="en-US" sz="2700">
                <a:solidFill>
                  <a:srgbClr val="FFFFFF"/>
                </a:solidFill>
                <a:latin typeface="Georgia Pro Bold"/>
              </a:rPr>
              <a:t>Operational Efficiency</a:t>
            </a:r>
          </a:p>
        </p:txBody>
      </p:sp>
      <p:sp>
        <p:nvSpPr>
          <p:cNvPr name="TextBox 20" id="20"/>
          <p:cNvSpPr txBox="true"/>
          <p:nvPr/>
        </p:nvSpPr>
        <p:spPr>
          <a:xfrm rot="0">
            <a:off x="13261711" y="3406493"/>
            <a:ext cx="3344385" cy="950595"/>
          </a:xfrm>
          <a:prstGeom prst="rect">
            <a:avLst/>
          </a:prstGeom>
        </p:spPr>
        <p:txBody>
          <a:bodyPr anchor="t" rtlCol="false" tIns="0" lIns="0" bIns="0" rIns="0">
            <a:spAutoFit/>
          </a:bodyPr>
          <a:lstStyle/>
          <a:p>
            <a:pPr algn="ctr">
              <a:lnSpc>
                <a:spcPts val="3780"/>
              </a:lnSpc>
            </a:pPr>
            <a:r>
              <a:rPr lang="en-US" sz="2700">
                <a:solidFill>
                  <a:srgbClr val="FFFFFF"/>
                </a:solidFill>
                <a:latin typeface="Georgia Pro Bold"/>
              </a:rPr>
              <a:t>Enhanced Security and Compliance</a:t>
            </a:r>
          </a:p>
        </p:txBody>
      </p:sp>
      <p:sp>
        <p:nvSpPr>
          <p:cNvPr name="TextBox 21" id="21"/>
          <p:cNvSpPr txBox="true"/>
          <p:nvPr/>
        </p:nvSpPr>
        <p:spPr>
          <a:xfrm rot="0">
            <a:off x="1684752" y="5227533"/>
            <a:ext cx="3521140" cy="1602105"/>
          </a:xfrm>
          <a:prstGeom prst="rect">
            <a:avLst/>
          </a:prstGeom>
        </p:spPr>
        <p:txBody>
          <a:bodyPr anchor="t" rtlCol="false" tIns="0" lIns="0" bIns="0" rIns="0">
            <a:spAutoFit/>
          </a:bodyPr>
          <a:lstStyle/>
          <a:p>
            <a:pPr algn="ctr">
              <a:lnSpc>
                <a:spcPts val="2520"/>
              </a:lnSpc>
            </a:pPr>
            <a:r>
              <a:rPr lang="en-US" sz="1800">
                <a:solidFill>
                  <a:srgbClr val="FFFFFF"/>
                </a:solidFill>
                <a:latin typeface="Futura"/>
              </a:rPr>
              <a:t>Digitizing land registration on blockchain broadens market access and streamlines transactions, simplifying investment entry and boosting liquidity.</a:t>
            </a:r>
          </a:p>
        </p:txBody>
      </p:sp>
      <p:sp>
        <p:nvSpPr>
          <p:cNvPr name="TextBox 22" id="22"/>
          <p:cNvSpPr txBox="true"/>
          <p:nvPr/>
        </p:nvSpPr>
        <p:spPr>
          <a:xfrm rot="0">
            <a:off x="7384854" y="5227533"/>
            <a:ext cx="3521140" cy="1916430"/>
          </a:xfrm>
          <a:prstGeom prst="rect">
            <a:avLst/>
          </a:prstGeom>
        </p:spPr>
        <p:txBody>
          <a:bodyPr anchor="t" rtlCol="false" tIns="0" lIns="0" bIns="0" rIns="0">
            <a:spAutoFit/>
          </a:bodyPr>
          <a:lstStyle/>
          <a:p>
            <a:pPr algn="ctr">
              <a:lnSpc>
                <a:spcPts val="2520"/>
              </a:lnSpc>
            </a:pPr>
            <a:r>
              <a:rPr lang="en-US" sz="1800">
                <a:solidFill>
                  <a:srgbClr val="FFFFFF"/>
                </a:solidFill>
                <a:latin typeface="Futura"/>
              </a:rPr>
              <a:t>Smart contracts automate processes, reduce manual errors and intermediaries, speeding up transactions and cutting costs while real-time updates enhance decision-making.</a:t>
            </a:r>
          </a:p>
        </p:txBody>
      </p:sp>
      <p:sp>
        <p:nvSpPr>
          <p:cNvPr name="TextBox 23" id="23"/>
          <p:cNvSpPr txBox="true"/>
          <p:nvPr/>
        </p:nvSpPr>
        <p:spPr>
          <a:xfrm rot="0">
            <a:off x="13135105" y="5227533"/>
            <a:ext cx="3521140" cy="2230755"/>
          </a:xfrm>
          <a:prstGeom prst="rect">
            <a:avLst/>
          </a:prstGeom>
        </p:spPr>
        <p:txBody>
          <a:bodyPr anchor="t" rtlCol="false" tIns="0" lIns="0" bIns="0" rIns="0">
            <a:spAutoFit/>
          </a:bodyPr>
          <a:lstStyle/>
          <a:p>
            <a:pPr algn="ctr">
              <a:lnSpc>
                <a:spcPts val="2520"/>
              </a:lnSpc>
            </a:pPr>
            <a:r>
              <a:rPr lang="en-US" sz="1800">
                <a:solidFill>
                  <a:srgbClr val="FFFFFF"/>
                </a:solidFill>
                <a:latin typeface="Futura"/>
              </a:rPr>
              <a:t>Blockchain's immutable ledger and decentralized validation secure records and reduce fraud, while smart contracts ensure regulatory compliance by embedding legal and procedural rules directly into transactions.</a:t>
            </a:r>
          </a:p>
        </p:txBody>
      </p:sp>
      <p:grpSp>
        <p:nvGrpSpPr>
          <p:cNvPr name="Group 24" id="24"/>
          <p:cNvGrpSpPr/>
          <p:nvPr/>
        </p:nvGrpSpPr>
        <p:grpSpPr>
          <a:xfrm rot="0">
            <a:off x="-2212388" y="206348"/>
            <a:ext cx="9240804" cy="1644704"/>
            <a:chOff x="0" y="0"/>
            <a:chExt cx="1359008" cy="241880"/>
          </a:xfrm>
        </p:grpSpPr>
        <p:sp>
          <p:nvSpPr>
            <p:cNvPr name="Freeform 25" id="25"/>
            <p:cNvSpPr/>
            <p:nvPr/>
          </p:nvSpPr>
          <p:spPr>
            <a:xfrm flipH="false" flipV="false" rot="0">
              <a:off x="0" y="0"/>
              <a:ext cx="1359008" cy="241880"/>
            </a:xfrm>
            <a:custGeom>
              <a:avLst/>
              <a:gdLst/>
              <a:ahLst/>
              <a:cxnLst/>
              <a:rect r="r" b="b" t="t" l="l"/>
              <a:pathLst>
                <a:path h="241880" w="1359008">
                  <a:moveTo>
                    <a:pt x="1155808" y="0"/>
                  </a:moveTo>
                  <a:cubicBezTo>
                    <a:pt x="1268033" y="0"/>
                    <a:pt x="1359008" y="54147"/>
                    <a:pt x="1359008" y="120940"/>
                  </a:cubicBezTo>
                  <a:cubicBezTo>
                    <a:pt x="1359008" y="187733"/>
                    <a:pt x="1268033" y="241880"/>
                    <a:pt x="1155808"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26" id="26"/>
            <p:cNvSpPr txBox="true"/>
            <p:nvPr/>
          </p:nvSpPr>
          <p:spPr>
            <a:xfrm>
              <a:off x="0" y="-38100"/>
              <a:ext cx="1359008" cy="27998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536381" y="415040"/>
            <a:ext cx="13696945"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OUR SOLUTION</a:t>
            </a:r>
          </a:p>
        </p:txBody>
      </p:sp>
      <p:sp>
        <p:nvSpPr>
          <p:cNvPr name="TextBox 28" id="28"/>
          <p:cNvSpPr txBox="true"/>
          <p:nvPr/>
        </p:nvSpPr>
        <p:spPr>
          <a:xfrm rot="0">
            <a:off x="17705213" y="-161575"/>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7</a:t>
            </a:r>
          </a:p>
        </p:txBody>
      </p:sp>
      <p:grpSp>
        <p:nvGrpSpPr>
          <p:cNvPr name="Group 29" id="29"/>
          <p:cNvGrpSpPr/>
          <p:nvPr/>
        </p:nvGrpSpPr>
        <p:grpSpPr>
          <a:xfrm rot="0">
            <a:off x="0" y="9307895"/>
            <a:ext cx="18288000" cy="979105"/>
            <a:chOff x="0" y="0"/>
            <a:chExt cx="4816593" cy="257871"/>
          </a:xfrm>
        </p:grpSpPr>
        <p:sp>
          <p:nvSpPr>
            <p:cNvPr name="Freeform 30" id="30"/>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31" id="31"/>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33" id="33"/>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34" id="34"/>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35" id="35"/>
          <p:cNvSpPr/>
          <p:nvPr/>
        </p:nvSpPr>
        <p:spPr>
          <a:xfrm>
            <a:off x="3808848" y="9797447"/>
            <a:ext cx="454199" cy="0"/>
          </a:xfrm>
          <a:prstGeom prst="line">
            <a:avLst/>
          </a:prstGeom>
          <a:ln cap="flat" w="38100">
            <a:solidFill>
              <a:srgbClr val="000000"/>
            </a:solidFill>
            <a:prstDash val="solid"/>
            <a:headEnd type="none" len="sm" w="sm"/>
            <a:tailEnd type="arrow" len="sm" w="med"/>
          </a:ln>
        </p:spPr>
      </p:sp>
      <p:sp>
        <p:nvSpPr>
          <p:cNvPr name="TextBox 36" id="36"/>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METHODOLOGY</a:t>
            </a:r>
          </a:p>
        </p:txBody>
      </p:sp>
      <p:sp>
        <p:nvSpPr>
          <p:cNvPr name="TextBox 37" id="37"/>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LIVE DEMO</a:t>
            </a:r>
          </a:p>
        </p:txBody>
      </p:sp>
      <p:sp>
        <p:nvSpPr>
          <p:cNvPr name="TextBox 38" id="38"/>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39" id="39"/>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40" id="40"/>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41" id="41"/>
          <p:cNvSpPr/>
          <p:nvPr/>
        </p:nvSpPr>
        <p:spPr>
          <a:xfrm>
            <a:off x="6934512" y="9778397"/>
            <a:ext cx="454199" cy="0"/>
          </a:xfrm>
          <a:prstGeom prst="line">
            <a:avLst/>
          </a:prstGeom>
          <a:ln cap="flat" w="38100">
            <a:solidFill>
              <a:srgbClr val="000000"/>
            </a:solidFill>
            <a:prstDash val="solid"/>
            <a:headEnd type="none" len="sm" w="sm"/>
            <a:tailEnd type="arrow" len="sm" w="med"/>
          </a:ln>
        </p:spPr>
      </p:sp>
      <p:sp>
        <p:nvSpPr>
          <p:cNvPr name="AutoShape 42" id="42"/>
          <p:cNvSpPr/>
          <p:nvPr/>
        </p:nvSpPr>
        <p:spPr>
          <a:xfrm>
            <a:off x="9295731" y="9759347"/>
            <a:ext cx="454199" cy="0"/>
          </a:xfrm>
          <a:prstGeom prst="line">
            <a:avLst/>
          </a:prstGeom>
          <a:ln cap="flat" w="38100">
            <a:solidFill>
              <a:srgbClr val="000000"/>
            </a:solidFill>
            <a:prstDash val="solid"/>
            <a:headEnd type="none" len="sm" w="sm"/>
            <a:tailEnd type="arrow" len="sm" w="med"/>
          </a:ln>
        </p:spPr>
      </p:sp>
      <p:sp>
        <p:nvSpPr>
          <p:cNvPr name="AutoShape 43" id="43"/>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44" id="44"/>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0202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8692771" y="0"/>
            <a:ext cx="10520527" cy="10901694"/>
            <a:chOff x="0" y="0"/>
            <a:chExt cx="2770839" cy="2871228"/>
          </a:xfrm>
        </p:grpSpPr>
        <p:sp>
          <p:nvSpPr>
            <p:cNvPr name="Freeform 3" id="3"/>
            <p:cNvSpPr/>
            <p:nvPr/>
          </p:nvSpPr>
          <p:spPr>
            <a:xfrm flipH="false" flipV="false" rot="0">
              <a:off x="0" y="0"/>
              <a:ext cx="2770838" cy="2871228"/>
            </a:xfrm>
            <a:custGeom>
              <a:avLst/>
              <a:gdLst/>
              <a:ahLst/>
              <a:cxnLst/>
              <a:rect r="r" b="b" t="t" l="l"/>
              <a:pathLst>
                <a:path h="2871228" w="2770838">
                  <a:moveTo>
                    <a:pt x="203200" y="0"/>
                  </a:moveTo>
                  <a:lnTo>
                    <a:pt x="2770838" y="0"/>
                  </a:lnTo>
                  <a:lnTo>
                    <a:pt x="2567638" y="2871228"/>
                  </a:lnTo>
                  <a:lnTo>
                    <a:pt x="0" y="2871228"/>
                  </a:lnTo>
                  <a:lnTo>
                    <a:pt x="203200" y="0"/>
                  </a:lnTo>
                  <a:close/>
                </a:path>
              </a:pathLst>
            </a:custGeom>
            <a:solidFill>
              <a:srgbClr val="FFFFFF"/>
            </a:solidFill>
          </p:spPr>
        </p:sp>
        <p:sp>
          <p:nvSpPr>
            <p:cNvPr name="TextBox 4" id="4"/>
            <p:cNvSpPr txBox="true"/>
            <p:nvPr/>
          </p:nvSpPr>
          <p:spPr>
            <a:xfrm>
              <a:off x="101600" y="-38100"/>
              <a:ext cx="2567639" cy="29093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5158014">
            <a:off x="4045570" y="4506655"/>
            <a:ext cx="11614321" cy="1564077"/>
          </a:xfrm>
          <a:custGeom>
            <a:avLst/>
            <a:gdLst/>
            <a:ahLst/>
            <a:cxnLst/>
            <a:rect r="r" b="b" t="t" l="l"/>
            <a:pathLst>
              <a:path h="1564077" w="11614321">
                <a:moveTo>
                  <a:pt x="0" y="0"/>
                </a:moveTo>
                <a:lnTo>
                  <a:pt x="11614322" y="0"/>
                </a:lnTo>
                <a:lnTo>
                  <a:pt x="11614322" y="1564077"/>
                </a:lnTo>
                <a:lnTo>
                  <a:pt x="0" y="1564077"/>
                </a:lnTo>
                <a:lnTo>
                  <a:pt x="0" y="0"/>
                </a:lnTo>
                <a:close/>
              </a:path>
            </a:pathLst>
          </a:custGeom>
          <a:blipFill>
            <a:blip r:embed="rId2"/>
            <a:stretch>
              <a:fillRect l="0" t="-10333" r="0" b="-10333"/>
            </a:stretch>
          </a:blipFill>
        </p:spPr>
      </p:sp>
      <p:sp>
        <p:nvSpPr>
          <p:cNvPr name="Freeform 6" id="6"/>
          <p:cNvSpPr/>
          <p:nvPr/>
        </p:nvSpPr>
        <p:spPr>
          <a:xfrm flipH="false" flipV="false" rot="0">
            <a:off x="10698435" y="1226462"/>
            <a:ext cx="3401186" cy="2081164"/>
          </a:xfrm>
          <a:custGeom>
            <a:avLst/>
            <a:gdLst/>
            <a:ahLst/>
            <a:cxnLst/>
            <a:rect r="r" b="b" t="t" l="l"/>
            <a:pathLst>
              <a:path h="2081164" w="3401186">
                <a:moveTo>
                  <a:pt x="0" y="0"/>
                </a:moveTo>
                <a:lnTo>
                  <a:pt x="3401186" y="0"/>
                </a:lnTo>
                <a:lnTo>
                  <a:pt x="3401186" y="2081163"/>
                </a:lnTo>
                <a:lnTo>
                  <a:pt x="0" y="2081163"/>
                </a:lnTo>
                <a:lnTo>
                  <a:pt x="0" y="0"/>
                </a:lnTo>
                <a:close/>
              </a:path>
            </a:pathLst>
          </a:custGeom>
          <a:blipFill>
            <a:blip r:embed="rId3"/>
            <a:stretch>
              <a:fillRect l="0" t="0" r="0" b="0"/>
            </a:stretch>
          </a:blipFill>
        </p:spPr>
      </p:sp>
      <p:sp>
        <p:nvSpPr>
          <p:cNvPr name="Freeform 7" id="7"/>
          <p:cNvSpPr/>
          <p:nvPr/>
        </p:nvSpPr>
        <p:spPr>
          <a:xfrm flipH="false" flipV="false" rot="0">
            <a:off x="13378758" y="4613933"/>
            <a:ext cx="3026825" cy="2574476"/>
          </a:xfrm>
          <a:custGeom>
            <a:avLst/>
            <a:gdLst/>
            <a:ahLst/>
            <a:cxnLst/>
            <a:rect r="r" b="b" t="t" l="l"/>
            <a:pathLst>
              <a:path h="2574476" w="3026825">
                <a:moveTo>
                  <a:pt x="0" y="0"/>
                </a:moveTo>
                <a:lnTo>
                  <a:pt x="3026825" y="0"/>
                </a:lnTo>
                <a:lnTo>
                  <a:pt x="3026825" y="2574476"/>
                </a:lnTo>
                <a:lnTo>
                  <a:pt x="0" y="2574476"/>
                </a:lnTo>
                <a:lnTo>
                  <a:pt x="0" y="0"/>
                </a:lnTo>
                <a:close/>
              </a:path>
            </a:pathLst>
          </a:custGeom>
          <a:blipFill>
            <a:blip r:embed="rId4"/>
            <a:stretch>
              <a:fillRect l="0" t="0" r="0" b="0"/>
            </a:stretch>
          </a:blipFill>
        </p:spPr>
      </p:sp>
      <p:sp>
        <p:nvSpPr>
          <p:cNvPr name="Freeform 8" id="8"/>
          <p:cNvSpPr/>
          <p:nvPr/>
        </p:nvSpPr>
        <p:spPr>
          <a:xfrm flipH="false" flipV="false" rot="0">
            <a:off x="10698435" y="3516206"/>
            <a:ext cx="2176385" cy="2176385"/>
          </a:xfrm>
          <a:custGeom>
            <a:avLst/>
            <a:gdLst/>
            <a:ahLst/>
            <a:cxnLst/>
            <a:rect r="r" b="b" t="t" l="l"/>
            <a:pathLst>
              <a:path h="2176385" w="2176385">
                <a:moveTo>
                  <a:pt x="0" y="0"/>
                </a:moveTo>
                <a:lnTo>
                  <a:pt x="2176385" y="0"/>
                </a:lnTo>
                <a:lnTo>
                  <a:pt x="2176385" y="2176385"/>
                </a:lnTo>
                <a:lnTo>
                  <a:pt x="0" y="2176385"/>
                </a:lnTo>
                <a:lnTo>
                  <a:pt x="0" y="0"/>
                </a:lnTo>
                <a:close/>
              </a:path>
            </a:pathLst>
          </a:custGeom>
          <a:blipFill>
            <a:blip r:embed="rId5"/>
            <a:stretch>
              <a:fillRect l="0" t="0" r="0" b="0"/>
            </a:stretch>
          </a:blipFill>
        </p:spPr>
      </p:sp>
      <p:sp>
        <p:nvSpPr>
          <p:cNvPr name="Freeform 9" id="9"/>
          <p:cNvSpPr/>
          <p:nvPr/>
        </p:nvSpPr>
        <p:spPr>
          <a:xfrm flipH="false" flipV="false" rot="0">
            <a:off x="14465982" y="1977759"/>
            <a:ext cx="3059265" cy="2659734"/>
          </a:xfrm>
          <a:custGeom>
            <a:avLst/>
            <a:gdLst/>
            <a:ahLst/>
            <a:cxnLst/>
            <a:rect r="r" b="b" t="t" l="l"/>
            <a:pathLst>
              <a:path h="2659734" w="3059265">
                <a:moveTo>
                  <a:pt x="0" y="0"/>
                </a:moveTo>
                <a:lnTo>
                  <a:pt x="3059265" y="0"/>
                </a:lnTo>
                <a:lnTo>
                  <a:pt x="3059265" y="2659733"/>
                </a:lnTo>
                <a:lnTo>
                  <a:pt x="0" y="2659733"/>
                </a:lnTo>
                <a:lnTo>
                  <a:pt x="0" y="0"/>
                </a:lnTo>
                <a:close/>
              </a:path>
            </a:pathLst>
          </a:custGeom>
          <a:blipFill>
            <a:blip r:embed="rId6"/>
            <a:stretch>
              <a:fillRect l="0" t="0" r="0" b="0"/>
            </a:stretch>
          </a:blipFill>
        </p:spPr>
      </p:sp>
      <p:sp>
        <p:nvSpPr>
          <p:cNvPr name="Freeform 10" id="10"/>
          <p:cNvSpPr/>
          <p:nvPr/>
        </p:nvSpPr>
        <p:spPr>
          <a:xfrm flipH="false" flipV="false" rot="0">
            <a:off x="13005790" y="6797246"/>
            <a:ext cx="3399793" cy="2266529"/>
          </a:xfrm>
          <a:custGeom>
            <a:avLst/>
            <a:gdLst/>
            <a:ahLst/>
            <a:cxnLst/>
            <a:rect r="r" b="b" t="t" l="l"/>
            <a:pathLst>
              <a:path h="2266529" w="3399793">
                <a:moveTo>
                  <a:pt x="0" y="0"/>
                </a:moveTo>
                <a:lnTo>
                  <a:pt x="3399793" y="0"/>
                </a:lnTo>
                <a:lnTo>
                  <a:pt x="3399793" y="2266529"/>
                </a:lnTo>
                <a:lnTo>
                  <a:pt x="0" y="2266529"/>
                </a:lnTo>
                <a:lnTo>
                  <a:pt x="0" y="0"/>
                </a:lnTo>
                <a:close/>
              </a:path>
            </a:pathLst>
          </a:custGeom>
          <a:blipFill>
            <a:blip r:embed="rId7"/>
            <a:stretch>
              <a:fillRect l="0" t="0" r="0" b="0"/>
            </a:stretch>
          </a:blipFill>
        </p:spPr>
      </p:sp>
      <p:grpSp>
        <p:nvGrpSpPr>
          <p:cNvPr name="Group 11" id="11"/>
          <p:cNvGrpSpPr/>
          <p:nvPr/>
        </p:nvGrpSpPr>
        <p:grpSpPr>
          <a:xfrm rot="0">
            <a:off x="-2283339" y="245326"/>
            <a:ext cx="8610520" cy="1294649"/>
            <a:chOff x="0" y="0"/>
            <a:chExt cx="1471188" cy="221203"/>
          </a:xfrm>
        </p:grpSpPr>
        <p:sp>
          <p:nvSpPr>
            <p:cNvPr name="Freeform 12" id="12"/>
            <p:cNvSpPr/>
            <p:nvPr/>
          </p:nvSpPr>
          <p:spPr>
            <a:xfrm flipH="false" flipV="false" rot="0">
              <a:off x="0" y="0"/>
              <a:ext cx="1471188" cy="221203"/>
            </a:xfrm>
            <a:custGeom>
              <a:avLst/>
              <a:gdLst/>
              <a:ahLst/>
              <a:cxnLst/>
              <a:rect r="r" b="b" t="t" l="l"/>
              <a:pathLst>
                <a:path h="221203" w="1471188">
                  <a:moveTo>
                    <a:pt x="1267988" y="0"/>
                  </a:moveTo>
                  <a:cubicBezTo>
                    <a:pt x="1380212" y="0"/>
                    <a:pt x="1471188" y="49518"/>
                    <a:pt x="1471188" y="110601"/>
                  </a:cubicBezTo>
                  <a:cubicBezTo>
                    <a:pt x="1471188" y="171685"/>
                    <a:pt x="1380212" y="221203"/>
                    <a:pt x="1267988" y="221203"/>
                  </a:cubicBezTo>
                  <a:lnTo>
                    <a:pt x="203200" y="221203"/>
                  </a:lnTo>
                  <a:cubicBezTo>
                    <a:pt x="90976" y="221203"/>
                    <a:pt x="0" y="171685"/>
                    <a:pt x="0" y="110601"/>
                  </a:cubicBezTo>
                  <a:cubicBezTo>
                    <a:pt x="0" y="49518"/>
                    <a:pt x="90976" y="0"/>
                    <a:pt x="203200" y="0"/>
                  </a:cubicBezTo>
                  <a:close/>
                </a:path>
              </a:pathLst>
            </a:custGeom>
            <a:solidFill>
              <a:srgbClr val="000000">
                <a:alpha val="0"/>
              </a:srgbClr>
            </a:solidFill>
            <a:ln w="38100" cap="sq">
              <a:solidFill>
                <a:srgbClr val="F4A633"/>
              </a:solidFill>
              <a:prstDash val="solid"/>
              <a:miter/>
            </a:ln>
          </p:spPr>
        </p:sp>
        <p:sp>
          <p:nvSpPr>
            <p:cNvPr name="TextBox 13" id="13"/>
            <p:cNvSpPr txBox="true"/>
            <p:nvPr/>
          </p:nvSpPr>
          <p:spPr>
            <a:xfrm>
              <a:off x="0" y="-38100"/>
              <a:ext cx="1471188" cy="25930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954064" y="5902141"/>
            <a:ext cx="2051725" cy="3162604"/>
          </a:xfrm>
          <a:custGeom>
            <a:avLst/>
            <a:gdLst/>
            <a:ahLst/>
            <a:cxnLst/>
            <a:rect r="r" b="b" t="t" l="l"/>
            <a:pathLst>
              <a:path h="3162604" w="2051725">
                <a:moveTo>
                  <a:pt x="0" y="0"/>
                </a:moveTo>
                <a:lnTo>
                  <a:pt x="2051726" y="0"/>
                </a:lnTo>
                <a:lnTo>
                  <a:pt x="2051726" y="3162604"/>
                </a:lnTo>
                <a:lnTo>
                  <a:pt x="0" y="3162604"/>
                </a:lnTo>
                <a:lnTo>
                  <a:pt x="0" y="0"/>
                </a:lnTo>
                <a:close/>
              </a:path>
            </a:pathLst>
          </a:custGeom>
          <a:blipFill>
            <a:blip r:embed="rId8"/>
            <a:stretch>
              <a:fillRect l="0" t="0" r="0" b="0"/>
            </a:stretch>
          </a:blipFill>
        </p:spPr>
      </p:sp>
      <p:sp>
        <p:nvSpPr>
          <p:cNvPr name="TextBox 15" id="15"/>
          <p:cNvSpPr txBox="true"/>
          <p:nvPr/>
        </p:nvSpPr>
        <p:spPr>
          <a:xfrm rot="0">
            <a:off x="434601" y="1667557"/>
            <a:ext cx="8661105" cy="9632950"/>
          </a:xfrm>
          <a:prstGeom prst="rect">
            <a:avLst/>
          </a:prstGeom>
        </p:spPr>
        <p:txBody>
          <a:bodyPr anchor="t" rtlCol="false" tIns="0" lIns="0" bIns="0" rIns="0">
            <a:spAutoFit/>
          </a:bodyPr>
          <a:lstStyle/>
          <a:p>
            <a:pPr>
              <a:lnSpc>
                <a:spcPts val="3919"/>
              </a:lnSpc>
            </a:pPr>
            <a:r>
              <a:rPr lang="en-US" sz="2799">
                <a:solidFill>
                  <a:srgbClr val="FFFFFF"/>
                </a:solidFill>
                <a:latin typeface="Futura Bold"/>
              </a:rPr>
              <a:t>Blockchain Platform and Smart Contracts:</a:t>
            </a:r>
          </a:p>
          <a:p>
            <a:pPr marL="453390" indent="-226695" lvl="1">
              <a:lnSpc>
                <a:spcPts val="2940"/>
              </a:lnSpc>
              <a:buFont typeface="Arial"/>
              <a:buChar char="•"/>
            </a:pPr>
            <a:r>
              <a:rPr lang="en-US" sz="2100">
                <a:solidFill>
                  <a:srgbClr val="FFFFFF"/>
                </a:solidFill>
                <a:latin typeface="Futura"/>
              </a:rPr>
              <a:t>Ethereum: Offers advanced smart contracts and strong developer support for secure, automated transactions.</a:t>
            </a:r>
          </a:p>
          <a:p>
            <a:pPr>
              <a:lnSpc>
                <a:spcPts val="2940"/>
              </a:lnSpc>
            </a:pPr>
          </a:p>
          <a:p>
            <a:pPr marL="453390" indent="-226695" lvl="1">
              <a:lnSpc>
                <a:spcPts val="2940"/>
              </a:lnSpc>
              <a:buFont typeface="Arial"/>
              <a:buChar char="•"/>
            </a:pPr>
            <a:r>
              <a:rPr lang="en-US" sz="2100">
                <a:solidFill>
                  <a:srgbClr val="FFFFFF"/>
                </a:solidFill>
                <a:latin typeface="Futura"/>
              </a:rPr>
              <a:t>Solidity: Primary language for reliable and efficient smart contracts on Ethereum.</a:t>
            </a:r>
          </a:p>
          <a:p>
            <a:pPr>
              <a:lnSpc>
                <a:spcPts val="3079"/>
              </a:lnSpc>
            </a:pPr>
          </a:p>
          <a:p>
            <a:pPr>
              <a:lnSpc>
                <a:spcPts val="3919"/>
              </a:lnSpc>
            </a:pPr>
            <a:r>
              <a:rPr lang="en-US" sz="2799">
                <a:solidFill>
                  <a:srgbClr val="FFFFFF"/>
                </a:solidFill>
                <a:latin typeface="Futura Bold"/>
              </a:rPr>
              <a:t>Development Environment:</a:t>
            </a:r>
          </a:p>
          <a:p>
            <a:pPr marL="453390" indent="-226695" lvl="1">
              <a:lnSpc>
                <a:spcPts val="2940"/>
              </a:lnSpc>
              <a:buFont typeface="Arial"/>
              <a:buChar char="•"/>
            </a:pPr>
            <a:r>
              <a:rPr lang="en-US" sz="2100">
                <a:solidFill>
                  <a:srgbClr val="FFFFFF"/>
                </a:solidFill>
                <a:latin typeface="Futura"/>
              </a:rPr>
              <a:t>Ganache: A personal blockchain for Ethereum development that allows for easy testing and simulation of blockchain conditions locally.</a:t>
            </a:r>
          </a:p>
          <a:p>
            <a:pPr>
              <a:lnSpc>
                <a:spcPts val="3079"/>
              </a:lnSpc>
            </a:pPr>
          </a:p>
          <a:p>
            <a:pPr>
              <a:lnSpc>
                <a:spcPts val="3919"/>
              </a:lnSpc>
            </a:pPr>
            <a:r>
              <a:rPr lang="en-US" sz="2799">
                <a:solidFill>
                  <a:srgbClr val="FFFFFF"/>
                </a:solidFill>
                <a:latin typeface="Futura Bold"/>
              </a:rPr>
              <a:t>Frontend and User Interface:</a:t>
            </a:r>
          </a:p>
          <a:p>
            <a:pPr marL="453390" indent="-226695" lvl="1">
              <a:lnSpc>
                <a:spcPts val="2940"/>
              </a:lnSpc>
              <a:buFont typeface="Arial"/>
              <a:buChar char="•"/>
            </a:pPr>
            <a:r>
              <a:rPr lang="en-US" sz="2100">
                <a:solidFill>
                  <a:srgbClr val="FFFFFF"/>
                </a:solidFill>
                <a:latin typeface="Futura"/>
              </a:rPr>
              <a:t>React: JavaScript library selected for responsive and flexible UI development, optimized for blockchain interactions.</a:t>
            </a:r>
          </a:p>
          <a:p>
            <a:pPr>
              <a:lnSpc>
                <a:spcPts val="3079"/>
              </a:lnSpc>
            </a:pPr>
          </a:p>
          <a:p>
            <a:pPr>
              <a:lnSpc>
                <a:spcPts val="3919"/>
              </a:lnSpc>
            </a:pPr>
            <a:r>
              <a:rPr lang="en-US" sz="2799">
                <a:solidFill>
                  <a:srgbClr val="FFFFFF"/>
                </a:solidFill>
                <a:latin typeface="Futura Bold"/>
              </a:rPr>
              <a:t>Backend and API Integration:</a:t>
            </a:r>
          </a:p>
          <a:p>
            <a:pPr marL="453390" indent="-226695" lvl="1">
              <a:lnSpc>
                <a:spcPts val="2940"/>
              </a:lnSpc>
              <a:buFont typeface="Arial"/>
              <a:buChar char="•"/>
            </a:pPr>
            <a:r>
              <a:rPr lang="en-US" sz="2100">
                <a:solidFill>
                  <a:srgbClr val="FFFFFF"/>
                </a:solidFill>
                <a:latin typeface="Futura"/>
              </a:rPr>
              <a:t>Node.js: Chosen for its event-driven architecture, ideal for efficient real-time applications on distributed systems.</a:t>
            </a:r>
          </a:p>
          <a:p>
            <a:pPr>
              <a:lnSpc>
                <a:spcPts val="3079"/>
              </a:lnSpc>
            </a:pPr>
          </a:p>
          <a:p>
            <a:pPr>
              <a:lnSpc>
                <a:spcPts val="3079"/>
              </a:lnSpc>
            </a:pPr>
          </a:p>
          <a:p>
            <a:pPr>
              <a:lnSpc>
                <a:spcPts val="3079"/>
              </a:lnSpc>
            </a:pPr>
          </a:p>
          <a:p>
            <a:pPr>
              <a:lnSpc>
                <a:spcPts val="3079"/>
              </a:lnSpc>
            </a:pPr>
          </a:p>
          <a:p>
            <a:pPr>
              <a:lnSpc>
                <a:spcPts val="3079"/>
              </a:lnSpc>
            </a:pPr>
          </a:p>
          <a:p>
            <a:pPr>
              <a:lnSpc>
                <a:spcPts val="3079"/>
              </a:lnSpc>
            </a:pPr>
          </a:p>
        </p:txBody>
      </p:sp>
      <p:sp>
        <p:nvSpPr>
          <p:cNvPr name="TextBox 16" id="16"/>
          <p:cNvSpPr txBox="true"/>
          <p:nvPr/>
        </p:nvSpPr>
        <p:spPr>
          <a:xfrm rot="0">
            <a:off x="238664" y="278991"/>
            <a:ext cx="6279605"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TECH STACK</a:t>
            </a:r>
          </a:p>
        </p:txBody>
      </p:sp>
      <p:sp>
        <p:nvSpPr>
          <p:cNvPr name="TextBox 17" id="17"/>
          <p:cNvSpPr txBox="true"/>
          <p:nvPr/>
        </p:nvSpPr>
        <p:spPr>
          <a:xfrm rot="0">
            <a:off x="17705213" y="-161575"/>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8</a:t>
            </a:r>
          </a:p>
        </p:txBody>
      </p:sp>
      <p:sp>
        <p:nvSpPr>
          <p:cNvPr name="TextBox 18" id="18"/>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TextBox 19" id="19"/>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20" id="20"/>
          <p:cNvSpPr/>
          <p:nvPr/>
        </p:nvSpPr>
        <p:spPr>
          <a:xfrm>
            <a:off x="3808848" y="9797447"/>
            <a:ext cx="454199" cy="0"/>
          </a:xfrm>
          <a:prstGeom prst="line">
            <a:avLst/>
          </a:prstGeom>
          <a:ln cap="flat" w="38100">
            <a:solidFill>
              <a:srgbClr val="000000"/>
            </a:solidFill>
            <a:prstDash val="solid"/>
            <a:headEnd type="none" len="sm" w="sm"/>
            <a:tailEnd type="arrow" len="sm" w="med"/>
          </a:ln>
        </p:spPr>
      </p:sp>
      <p:sp>
        <p:nvSpPr>
          <p:cNvPr name="TextBox 21" id="21"/>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METHODOLOGY</a:t>
            </a:r>
          </a:p>
        </p:txBody>
      </p:sp>
      <p:sp>
        <p:nvSpPr>
          <p:cNvPr name="TextBox 22" id="22"/>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LIVE DEMO</a:t>
            </a:r>
          </a:p>
        </p:txBody>
      </p:sp>
      <p:sp>
        <p:nvSpPr>
          <p:cNvPr name="TextBox 23" id="23"/>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24" id="24"/>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25" id="25"/>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26" id="26"/>
          <p:cNvSpPr/>
          <p:nvPr/>
        </p:nvSpPr>
        <p:spPr>
          <a:xfrm>
            <a:off x="1385830" y="9778397"/>
            <a:ext cx="454199" cy="0"/>
          </a:xfrm>
          <a:prstGeom prst="line">
            <a:avLst/>
          </a:prstGeom>
          <a:ln cap="flat" w="38100">
            <a:solidFill>
              <a:srgbClr val="FFFFFF"/>
            </a:solidFill>
            <a:prstDash val="solid"/>
            <a:headEnd type="none" len="sm" w="sm"/>
            <a:tailEnd type="arrow" len="sm" w="med"/>
          </a:ln>
        </p:spPr>
      </p:sp>
      <p:grpSp>
        <p:nvGrpSpPr>
          <p:cNvPr name="Group 27" id="27"/>
          <p:cNvGrpSpPr/>
          <p:nvPr/>
        </p:nvGrpSpPr>
        <p:grpSpPr>
          <a:xfrm rot="0">
            <a:off x="0" y="9307895"/>
            <a:ext cx="18288000" cy="979105"/>
            <a:chOff x="0" y="0"/>
            <a:chExt cx="4816593" cy="257871"/>
          </a:xfrm>
        </p:grpSpPr>
        <p:sp>
          <p:nvSpPr>
            <p:cNvPr name="Freeform 28" id="28"/>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29" id="29"/>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31" id="31"/>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32" id="32"/>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33" id="33"/>
          <p:cNvSpPr/>
          <p:nvPr/>
        </p:nvSpPr>
        <p:spPr>
          <a:xfrm>
            <a:off x="3808848" y="9797447"/>
            <a:ext cx="454199" cy="0"/>
          </a:xfrm>
          <a:prstGeom prst="line">
            <a:avLst/>
          </a:prstGeom>
          <a:ln cap="flat" w="38100">
            <a:solidFill>
              <a:srgbClr val="000000"/>
            </a:solidFill>
            <a:prstDash val="solid"/>
            <a:headEnd type="none" len="sm" w="sm"/>
            <a:tailEnd type="arrow" len="sm" w="med"/>
          </a:ln>
        </p:spPr>
      </p:sp>
      <p:sp>
        <p:nvSpPr>
          <p:cNvPr name="TextBox 34" id="34"/>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METHODOLOGY</a:t>
            </a:r>
          </a:p>
        </p:txBody>
      </p:sp>
      <p:sp>
        <p:nvSpPr>
          <p:cNvPr name="TextBox 35" id="35"/>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LIVE DEMO</a:t>
            </a:r>
          </a:p>
        </p:txBody>
      </p:sp>
      <p:sp>
        <p:nvSpPr>
          <p:cNvPr name="TextBox 36" id="36"/>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37" id="37"/>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38" id="38"/>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39" id="39"/>
          <p:cNvSpPr/>
          <p:nvPr/>
        </p:nvSpPr>
        <p:spPr>
          <a:xfrm>
            <a:off x="6934512" y="9778397"/>
            <a:ext cx="454199" cy="0"/>
          </a:xfrm>
          <a:prstGeom prst="line">
            <a:avLst/>
          </a:prstGeom>
          <a:ln cap="flat" w="38100">
            <a:solidFill>
              <a:srgbClr val="000000"/>
            </a:solidFill>
            <a:prstDash val="solid"/>
            <a:headEnd type="none" len="sm" w="sm"/>
            <a:tailEnd type="arrow" len="sm" w="med"/>
          </a:ln>
        </p:spPr>
      </p:sp>
      <p:sp>
        <p:nvSpPr>
          <p:cNvPr name="AutoShape 40" id="40"/>
          <p:cNvSpPr/>
          <p:nvPr/>
        </p:nvSpPr>
        <p:spPr>
          <a:xfrm>
            <a:off x="9295731" y="9759347"/>
            <a:ext cx="454199" cy="0"/>
          </a:xfrm>
          <a:prstGeom prst="line">
            <a:avLst/>
          </a:prstGeom>
          <a:ln cap="flat" w="38100">
            <a:solidFill>
              <a:srgbClr val="000000"/>
            </a:solidFill>
            <a:prstDash val="solid"/>
            <a:headEnd type="none" len="sm" w="sm"/>
            <a:tailEnd type="arrow" len="sm" w="med"/>
          </a:ln>
        </p:spPr>
      </p:sp>
      <p:sp>
        <p:nvSpPr>
          <p:cNvPr name="AutoShape 41" id="41"/>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42" id="42"/>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A0A0A"/>
        </a:solidFill>
      </p:bgPr>
    </p:bg>
    <p:spTree>
      <p:nvGrpSpPr>
        <p:cNvPr id="1" name=""/>
        <p:cNvGrpSpPr/>
        <p:nvPr/>
      </p:nvGrpSpPr>
      <p:grpSpPr>
        <a:xfrm>
          <a:off x="0" y="0"/>
          <a:ext cx="0" cy="0"/>
          <a:chOff x="0" y="0"/>
          <a:chExt cx="0" cy="0"/>
        </a:xfrm>
      </p:grpSpPr>
      <p:grpSp>
        <p:nvGrpSpPr>
          <p:cNvPr name="Group 2" id="2"/>
          <p:cNvGrpSpPr/>
          <p:nvPr/>
        </p:nvGrpSpPr>
        <p:grpSpPr>
          <a:xfrm rot="0">
            <a:off x="-2346985" y="206348"/>
            <a:ext cx="12712715" cy="1644704"/>
            <a:chOff x="0" y="0"/>
            <a:chExt cx="1869608" cy="241880"/>
          </a:xfrm>
        </p:grpSpPr>
        <p:sp>
          <p:nvSpPr>
            <p:cNvPr name="Freeform 3" id="3"/>
            <p:cNvSpPr/>
            <p:nvPr/>
          </p:nvSpPr>
          <p:spPr>
            <a:xfrm flipH="false" flipV="false" rot="0">
              <a:off x="0" y="0"/>
              <a:ext cx="1869608" cy="241880"/>
            </a:xfrm>
            <a:custGeom>
              <a:avLst/>
              <a:gdLst/>
              <a:ahLst/>
              <a:cxnLst/>
              <a:rect r="r" b="b" t="t" l="l"/>
              <a:pathLst>
                <a:path h="241880" w="1869608">
                  <a:moveTo>
                    <a:pt x="1666408" y="0"/>
                  </a:moveTo>
                  <a:cubicBezTo>
                    <a:pt x="1778633" y="0"/>
                    <a:pt x="1869608" y="54147"/>
                    <a:pt x="1869608" y="120940"/>
                  </a:cubicBezTo>
                  <a:cubicBezTo>
                    <a:pt x="1869608" y="187733"/>
                    <a:pt x="1778633" y="241880"/>
                    <a:pt x="1666408" y="241880"/>
                  </a:cubicBezTo>
                  <a:lnTo>
                    <a:pt x="203200" y="241880"/>
                  </a:lnTo>
                  <a:cubicBezTo>
                    <a:pt x="90976" y="241880"/>
                    <a:pt x="0" y="187733"/>
                    <a:pt x="0" y="120940"/>
                  </a:cubicBezTo>
                  <a:cubicBezTo>
                    <a:pt x="0" y="54147"/>
                    <a:pt x="90976" y="0"/>
                    <a:pt x="203200" y="0"/>
                  </a:cubicBezTo>
                  <a:close/>
                </a:path>
              </a:pathLst>
            </a:custGeom>
            <a:solidFill>
              <a:srgbClr val="000000">
                <a:alpha val="0"/>
              </a:srgbClr>
            </a:solidFill>
            <a:ln w="38100" cap="sq">
              <a:solidFill>
                <a:srgbClr val="F4A633"/>
              </a:solidFill>
              <a:prstDash val="solid"/>
              <a:miter/>
            </a:ln>
          </p:spPr>
        </p:sp>
        <p:sp>
          <p:nvSpPr>
            <p:cNvPr name="TextBox 4" id="4"/>
            <p:cNvSpPr txBox="true"/>
            <p:nvPr/>
          </p:nvSpPr>
          <p:spPr>
            <a:xfrm>
              <a:off x="0" y="-38100"/>
              <a:ext cx="1869608" cy="27998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20154" y="2026538"/>
            <a:ext cx="10086311" cy="3739366"/>
          </a:xfrm>
          <a:custGeom>
            <a:avLst/>
            <a:gdLst/>
            <a:ahLst/>
            <a:cxnLst/>
            <a:rect r="r" b="b" t="t" l="l"/>
            <a:pathLst>
              <a:path h="3739366" w="10086311">
                <a:moveTo>
                  <a:pt x="0" y="0"/>
                </a:moveTo>
                <a:lnTo>
                  <a:pt x="10086312" y="0"/>
                </a:lnTo>
                <a:lnTo>
                  <a:pt x="10086312" y="3739366"/>
                </a:lnTo>
                <a:lnTo>
                  <a:pt x="0" y="3739366"/>
                </a:lnTo>
                <a:lnTo>
                  <a:pt x="0" y="0"/>
                </a:lnTo>
                <a:close/>
              </a:path>
            </a:pathLst>
          </a:custGeom>
          <a:blipFill>
            <a:blip r:embed="rId3"/>
            <a:stretch>
              <a:fillRect l="0" t="-771" r="0" b="-243"/>
            </a:stretch>
          </a:blipFill>
        </p:spPr>
      </p:sp>
      <p:sp>
        <p:nvSpPr>
          <p:cNvPr name="Freeform 6" id="6"/>
          <p:cNvSpPr/>
          <p:nvPr/>
        </p:nvSpPr>
        <p:spPr>
          <a:xfrm flipH="false" flipV="false" rot="0">
            <a:off x="4352552" y="4783817"/>
            <a:ext cx="10562670" cy="3917188"/>
          </a:xfrm>
          <a:custGeom>
            <a:avLst/>
            <a:gdLst/>
            <a:ahLst/>
            <a:cxnLst/>
            <a:rect r="r" b="b" t="t" l="l"/>
            <a:pathLst>
              <a:path h="3917188" w="10562670">
                <a:moveTo>
                  <a:pt x="0" y="0"/>
                </a:moveTo>
                <a:lnTo>
                  <a:pt x="10562670" y="0"/>
                </a:lnTo>
                <a:lnTo>
                  <a:pt x="10562670" y="3917189"/>
                </a:lnTo>
                <a:lnTo>
                  <a:pt x="0" y="3917189"/>
                </a:lnTo>
                <a:lnTo>
                  <a:pt x="0" y="0"/>
                </a:lnTo>
                <a:close/>
              </a:path>
            </a:pathLst>
          </a:custGeom>
          <a:blipFill>
            <a:blip r:embed="rId3"/>
            <a:stretch>
              <a:fillRect l="-464" t="-726" r="0" b="-726"/>
            </a:stretch>
          </a:blipFill>
        </p:spPr>
      </p:sp>
      <p:sp>
        <p:nvSpPr>
          <p:cNvPr name="Freeform 7" id="7"/>
          <p:cNvSpPr/>
          <p:nvPr/>
        </p:nvSpPr>
        <p:spPr>
          <a:xfrm flipH="false" flipV="false" rot="0">
            <a:off x="12612270" y="2231916"/>
            <a:ext cx="5579478" cy="4275875"/>
          </a:xfrm>
          <a:custGeom>
            <a:avLst/>
            <a:gdLst/>
            <a:ahLst/>
            <a:cxnLst/>
            <a:rect r="r" b="b" t="t" l="l"/>
            <a:pathLst>
              <a:path h="4275875" w="5579478">
                <a:moveTo>
                  <a:pt x="0" y="0"/>
                </a:moveTo>
                <a:lnTo>
                  <a:pt x="5579478" y="0"/>
                </a:lnTo>
                <a:lnTo>
                  <a:pt x="5579478" y="4275874"/>
                </a:lnTo>
                <a:lnTo>
                  <a:pt x="0" y="4275874"/>
                </a:lnTo>
                <a:lnTo>
                  <a:pt x="0" y="0"/>
                </a:lnTo>
                <a:close/>
              </a:path>
            </a:pathLst>
          </a:custGeom>
          <a:blipFill>
            <a:blip r:embed="rId4">
              <a:alphaModFix amt="53000"/>
            </a:blip>
            <a:stretch>
              <a:fillRect l="-393" t="-4333" r="0" b="-4333"/>
            </a:stretch>
          </a:blipFill>
        </p:spPr>
      </p:sp>
      <p:sp>
        <p:nvSpPr>
          <p:cNvPr name="TextBox 8" id="8"/>
          <p:cNvSpPr txBox="true"/>
          <p:nvPr/>
        </p:nvSpPr>
        <p:spPr>
          <a:xfrm rot="0">
            <a:off x="419022" y="401879"/>
            <a:ext cx="13696945" cy="1017769"/>
          </a:xfrm>
          <a:prstGeom prst="rect">
            <a:avLst/>
          </a:prstGeom>
        </p:spPr>
        <p:txBody>
          <a:bodyPr anchor="t" rtlCol="false" tIns="0" lIns="0" bIns="0" rIns="0">
            <a:spAutoFit/>
          </a:bodyPr>
          <a:lstStyle/>
          <a:p>
            <a:pPr>
              <a:lnSpc>
                <a:spcPts val="7427"/>
              </a:lnSpc>
            </a:pPr>
            <a:r>
              <a:rPr lang="en-US" sz="5305" spc="535">
                <a:solidFill>
                  <a:srgbClr val="F4A633"/>
                </a:solidFill>
                <a:latin typeface="Futura Bold"/>
              </a:rPr>
              <a:t>DIFFERENTIATING FACTOR</a:t>
            </a:r>
          </a:p>
        </p:txBody>
      </p:sp>
      <p:sp>
        <p:nvSpPr>
          <p:cNvPr name="TextBox 9" id="9"/>
          <p:cNvSpPr txBox="true"/>
          <p:nvPr/>
        </p:nvSpPr>
        <p:spPr>
          <a:xfrm rot="0">
            <a:off x="1394972" y="3323937"/>
            <a:ext cx="4096466" cy="1336056"/>
          </a:xfrm>
          <a:prstGeom prst="rect">
            <a:avLst/>
          </a:prstGeom>
        </p:spPr>
        <p:txBody>
          <a:bodyPr anchor="t" rtlCol="false" tIns="0" lIns="0" bIns="0" rIns="0">
            <a:spAutoFit/>
          </a:bodyPr>
          <a:lstStyle/>
          <a:p>
            <a:pPr algn="ctr">
              <a:lnSpc>
                <a:spcPts val="3534"/>
              </a:lnSpc>
            </a:pPr>
            <a:r>
              <a:rPr lang="en-US" sz="2524">
                <a:solidFill>
                  <a:srgbClr val="F4A633"/>
                </a:solidFill>
                <a:latin typeface="Canva Sans Bold"/>
              </a:rPr>
              <a:t>1st Blockchain Based </a:t>
            </a:r>
          </a:p>
          <a:p>
            <a:pPr algn="ctr">
              <a:lnSpc>
                <a:spcPts val="3534"/>
              </a:lnSpc>
            </a:pPr>
            <a:r>
              <a:rPr lang="en-US" sz="2524">
                <a:solidFill>
                  <a:srgbClr val="F4A633"/>
                </a:solidFill>
                <a:latin typeface="Canva Sans Bold"/>
              </a:rPr>
              <a:t>Land Registration System </a:t>
            </a:r>
          </a:p>
          <a:p>
            <a:pPr algn="ctr">
              <a:lnSpc>
                <a:spcPts val="3534"/>
              </a:lnSpc>
            </a:pPr>
            <a:r>
              <a:rPr lang="en-US" sz="2524">
                <a:solidFill>
                  <a:srgbClr val="F4A633"/>
                </a:solidFill>
                <a:latin typeface="Canva Sans Bold"/>
              </a:rPr>
              <a:t>in Hong Kong</a:t>
            </a:r>
          </a:p>
        </p:txBody>
      </p:sp>
      <p:sp>
        <p:nvSpPr>
          <p:cNvPr name="TextBox 10" id="10"/>
          <p:cNvSpPr txBox="true"/>
          <p:nvPr/>
        </p:nvSpPr>
        <p:spPr>
          <a:xfrm rot="0">
            <a:off x="6544707" y="3323937"/>
            <a:ext cx="4096466" cy="1336056"/>
          </a:xfrm>
          <a:prstGeom prst="rect">
            <a:avLst/>
          </a:prstGeom>
        </p:spPr>
        <p:txBody>
          <a:bodyPr anchor="t" rtlCol="false" tIns="0" lIns="0" bIns="0" rIns="0">
            <a:spAutoFit/>
          </a:bodyPr>
          <a:lstStyle/>
          <a:p>
            <a:pPr algn="ctr">
              <a:lnSpc>
                <a:spcPts val="3534"/>
              </a:lnSpc>
            </a:pPr>
            <a:r>
              <a:rPr lang="en-US" sz="2524">
                <a:solidFill>
                  <a:srgbClr val="F4A633"/>
                </a:solidFill>
                <a:latin typeface="Canva Sans Bold"/>
              </a:rPr>
              <a:t>Decentralization </a:t>
            </a:r>
          </a:p>
          <a:p>
            <a:pPr algn="ctr">
              <a:lnSpc>
                <a:spcPts val="3534"/>
              </a:lnSpc>
            </a:pPr>
            <a:r>
              <a:rPr lang="en-US" sz="2524">
                <a:solidFill>
                  <a:srgbClr val="F4A633"/>
                </a:solidFill>
                <a:latin typeface="Canva Sans Bold"/>
              </a:rPr>
              <a:t>and </a:t>
            </a:r>
          </a:p>
          <a:p>
            <a:pPr algn="ctr">
              <a:lnSpc>
                <a:spcPts val="3534"/>
              </a:lnSpc>
            </a:pPr>
            <a:r>
              <a:rPr lang="en-US" sz="2524">
                <a:solidFill>
                  <a:srgbClr val="F4A633"/>
                </a:solidFill>
                <a:latin typeface="Canva Sans Bold"/>
              </a:rPr>
              <a:t>Trust</a:t>
            </a:r>
          </a:p>
        </p:txBody>
      </p:sp>
      <p:sp>
        <p:nvSpPr>
          <p:cNvPr name="TextBox 11" id="11"/>
          <p:cNvSpPr txBox="true"/>
          <p:nvPr/>
        </p:nvSpPr>
        <p:spPr>
          <a:xfrm rot="0">
            <a:off x="4808627" y="6223104"/>
            <a:ext cx="4096466" cy="1336056"/>
          </a:xfrm>
          <a:prstGeom prst="rect">
            <a:avLst/>
          </a:prstGeom>
        </p:spPr>
        <p:txBody>
          <a:bodyPr anchor="t" rtlCol="false" tIns="0" lIns="0" bIns="0" rIns="0">
            <a:spAutoFit/>
          </a:bodyPr>
          <a:lstStyle/>
          <a:p>
            <a:pPr algn="ctr">
              <a:lnSpc>
                <a:spcPts val="3534"/>
              </a:lnSpc>
            </a:pPr>
            <a:r>
              <a:rPr lang="en-US" sz="2524">
                <a:solidFill>
                  <a:srgbClr val="F4A633"/>
                </a:solidFill>
                <a:latin typeface="Canva Sans Bold"/>
              </a:rPr>
              <a:t>Efficient Transaction Handling and </a:t>
            </a:r>
          </a:p>
          <a:p>
            <a:pPr algn="ctr">
              <a:lnSpc>
                <a:spcPts val="3534"/>
              </a:lnSpc>
            </a:pPr>
            <a:r>
              <a:rPr lang="en-US" sz="2524">
                <a:solidFill>
                  <a:srgbClr val="F4A633"/>
                </a:solidFill>
                <a:latin typeface="Canva Sans Bold"/>
              </a:rPr>
              <a:t>Validation</a:t>
            </a:r>
          </a:p>
        </p:txBody>
      </p:sp>
      <p:sp>
        <p:nvSpPr>
          <p:cNvPr name="TextBox 12" id="12"/>
          <p:cNvSpPr txBox="true"/>
          <p:nvPr/>
        </p:nvSpPr>
        <p:spPr>
          <a:xfrm rot="0">
            <a:off x="10540753" y="5921431"/>
            <a:ext cx="3928139" cy="1336167"/>
          </a:xfrm>
          <a:prstGeom prst="rect">
            <a:avLst/>
          </a:prstGeom>
        </p:spPr>
        <p:txBody>
          <a:bodyPr anchor="t" rtlCol="false" tIns="0" lIns="0" bIns="0" rIns="0">
            <a:spAutoFit/>
          </a:bodyPr>
          <a:lstStyle/>
          <a:p>
            <a:pPr algn="ctr">
              <a:lnSpc>
                <a:spcPts val="3528"/>
              </a:lnSpc>
            </a:pPr>
            <a:r>
              <a:rPr lang="en-US" sz="2520">
                <a:solidFill>
                  <a:srgbClr val="F4A633"/>
                </a:solidFill>
                <a:latin typeface="Canva Sans Bold"/>
              </a:rPr>
              <a:t>Enhanced Security </a:t>
            </a:r>
          </a:p>
          <a:p>
            <a:pPr algn="ctr">
              <a:lnSpc>
                <a:spcPts val="3528"/>
              </a:lnSpc>
            </a:pPr>
            <a:r>
              <a:rPr lang="en-US" sz="2520">
                <a:solidFill>
                  <a:srgbClr val="F4A633"/>
                </a:solidFill>
                <a:latin typeface="Canva Sans Bold"/>
              </a:rPr>
              <a:t>and </a:t>
            </a:r>
          </a:p>
          <a:p>
            <a:pPr algn="ctr">
              <a:lnSpc>
                <a:spcPts val="3528"/>
              </a:lnSpc>
            </a:pPr>
            <a:r>
              <a:rPr lang="en-US" sz="2520">
                <a:solidFill>
                  <a:srgbClr val="F4A633"/>
                </a:solidFill>
                <a:latin typeface="Canva Sans Bold"/>
              </a:rPr>
              <a:t>Immutable Data Storage</a:t>
            </a:r>
          </a:p>
        </p:txBody>
      </p:sp>
      <p:sp>
        <p:nvSpPr>
          <p:cNvPr name="TextBox 13" id="13"/>
          <p:cNvSpPr txBox="true"/>
          <p:nvPr/>
        </p:nvSpPr>
        <p:spPr>
          <a:xfrm rot="0">
            <a:off x="12729077" y="3447650"/>
            <a:ext cx="4372290" cy="1336167"/>
          </a:xfrm>
          <a:prstGeom prst="rect">
            <a:avLst/>
          </a:prstGeom>
        </p:spPr>
        <p:txBody>
          <a:bodyPr anchor="t" rtlCol="false" tIns="0" lIns="0" bIns="0" rIns="0">
            <a:spAutoFit/>
          </a:bodyPr>
          <a:lstStyle/>
          <a:p>
            <a:pPr algn="ctr">
              <a:lnSpc>
                <a:spcPts val="3528"/>
              </a:lnSpc>
            </a:pPr>
            <a:r>
              <a:rPr lang="en-US" sz="2520">
                <a:solidFill>
                  <a:srgbClr val="F4A633"/>
                </a:solidFill>
                <a:latin typeface="Canva Sans Bold"/>
              </a:rPr>
              <a:t>Role of Government</a:t>
            </a:r>
          </a:p>
          <a:p>
            <a:pPr algn="ctr">
              <a:lnSpc>
                <a:spcPts val="3528"/>
              </a:lnSpc>
            </a:pPr>
            <a:r>
              <a:rPr lang="en-US" sz="2520">
                <a:solidFill>
                  <a:srgbClr val="F4A633"/>
                </a:solidFill>
                <a:latin typeface="Canva Sans Bold"/>
              </a:rPr>
              <a:t>and</a:t>
            </a:r>
          </a:p>
          <a:p>
            <a:pPr algn="ctr">
              <a:lnSpc>
                <a:spcPts val="3528"/>
              </a:lnSpc>
            </a:pPr>
            <a:r>
              <a:rPr lang="en-US" sz="2520">
                <a:solidFill>
                  <a:srgbClr val="F4A633"/>
                </a:solidFill>
                <a:latin typeface="Canva Sans Bold"/>
              </a:rPr>
              <a:t>Stakeholder Collaboration</a:t>
            </a:r>
          </a:p>
        </p:txBody>
      </p:sp>
      <p:sp>
        <p:nvSpPr>
          <p:cNvPr name="AutoShape 14" id="14"/>
          <p:cNvSpPr/>
          <p:nvPr/>
        </p:nvSpPr>
        <p:spPr>
          <a:xfrm flipV="true">
            <a:off x="17638538" y="-156927"/>
            <a:ext cx="0" cy="10443927"/>
          </a:xfrm>
          <a:prstGeom prst="line">
            <a:avLst/>
          </a:prstGeom>
          <a:ln cap="flat" w="133350">
            <a:solidFill>
              <a:srgbClr val="F4A633"/>
            </a:solidFill>
            <a:prstDash val="solid"/>
            <a:headEnd type="none" len="sm" w="sm"/>
            <a:tailEnd type="none" len="sm" w="sm"/>
          </a:ln>
        </p:spPr>
      </p:sp>
      <p:sp>
        <p:nvSpPr>
          <p:cNvPr name="TextBox 15" id="15"/>
          <p:cNvSpPr txBox="true"/>
          <p:nvPr/>
        </p:nvSpPr>
        <p:spPr>
          <a:xfrm rot="0">
            <a:off x="17781413" y="-161575"/>
            <a:ext cx="10348291" cy="958850"/>
          </a:xfrm>
          <a:prstGeom prst="rect">
            <a:avLst/>
          </a:prstGeom>
        </p:spPr>
        <p:txBody>
          <a:bodyPr anchor="t" rtlCol="false" tIns="0" lIns="0" bIns="0" rIns="0">
            <a:spAutoFit/>
          </a:bodyPr>
          <a:lstStyle/>
          <a:p>
            <a:pPr>
              <a:lnSpc>
                <a:spcPts val="7000"/>
              </a:lnSpc>
            </a:pPr>
            <a:r>
              <a:rPr lang="en-US" sz="5000">
                <a:solidFill>
                  <a:srgbClr val="F4A633"/>
                </a:solidFill>
                <a:latin typeface="Futura Bold"/>
              </a:rPr>
              <a:t>9</a:t>
            </a:r>
          </a:p>
        </p:txBody>
      </p:sp>
      <p:grpSp>
        <p:nvGrpSpPr>
          <p:cNvPr name="Group 16" id="16"/>
          <p:cNvGrpSpPr/>
          <p:nvPr/>
        </p:nvGrpSpPr>
        <p:grpSpPr>
          <a:xfrm rot="0">
            <a:off x="0" y="9307895"/>
            <a:ext cx="18288000" cy="979105"/>
            <a:chOff x="0" y="0"/>
            <a:chExt cx="4816593" cy="257871"/>
          </a:xfrm>
        </p:grpSpPr>
        <p:sp>
          <p:nvSpPr>
            <p:cNvPr name="Freeform 17" id="17"/>
            <p:cNvSpPr/>
            <p:nvPr/>
          </p:nvSpPr>
          <p:spPr>
            <a:xfrm flipH="false" flipV="false" rot="0">
              <a:off x="0" y="0"/>
              <a:ext cx="4816592" cy="257871"/>
            </a:xfrm>
            <a:custGeom>
              <a:avLst/>
              <a:gdLst/>
              <a:ahLst/>
              <a:cxnLst/>
              <a:rect r="r" b="b" t="t" l="l"/>
              <a:pathLst>
                <a:path h="257871" w="4816592">
                  <a:moveTo>
                    <a:pt x="0" y="0"/>
                  </a:moveTo>
                  <a:lnTo>
                    <a:pt x="4816592" y="0"/>
                  </a:lnTo>
                  <a:lnTo>
                    <a:pt x="4816592" y="257871"/>
                  </a:lnTo>
                  <a:lnTo>
                    <a:pt x="0" y="257871"/>
                  </a:lnTo>
                  <a:close/>
                </a:path>
              </a:pathLst>
            </a:custGeom>
            <a:solidFill>
              <a:srgbClr val="707078"/>
            </a:solidFill>
          </p:spPr>
        </p:sp>
        <p:sp>
          <p:nvSpPr>
            <p:cNvPr name="TextBox 18" id="18"/>
            <p:cNvSpPr txBox="true"/>
            <p:nvPr/>
          </p:nvSpPr>
          <p:spPr>
            <a:xfrm>
              <a:off x="0" y="-38100"/>
              <a:ext cx="4816593" cy="295971"/>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238664" y="9531063"/>
            <a:ext cx="1204980"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INTRO</a:t>
            </a:r>
          </a:p>
        </p:txBody>
      </p:sp>
      <p:sp>
        <p:nvSpPr>
          <p:cNvPr name="AutoShape 20" id="20"/>
          <p:cNvSpPr/>
          <p:nvPr/>
        </p:nvSpPr>
        <p:spPr>
          <a:xfrm>
            <a:off x="1385830" y="9778397"/>
            <a:ext cx="454199" cy="0"/>
          </a:xfrm>
          <a:prstGeom prst="line">
            <a:avLst/>
          </a:prstGeom>
          <a:ln cap="flat" w="38100">
            <a:solidFill>
              <a:srgbClr val="FFFFFF"/>
            </a:solidFill>
            <a:prstDash val="solid"/>
            <a:headEnd type="none" len="sm" w="sm"/>
            <a:tailEnd type="arrow" len="sm" w="med"/>
          </a:ln>
        </p:spPr>
      </p:sp>
      <p:sp>
        <p:nvSpPr>
          <p:cNvPr name="TextBox 21" id="21"/>
          <p:cNvSpPr txBox="true"/>
          <p:nvPr/>
        </p:nvSpPr>
        <p:spPr>
          <a:xfrm rot="0">
            <a:off x="2021921" y="9531063"/>
            <a:ext cx="1739302" cy="437519"/>
          </a:xfrm>
          <a:prstGeom prst="rect">
            <a:avLst/>
          </a:prstGeom>
        </p:spPr>
        <p:txBody>
          <a:bodyPr anchor="t" rtlCol="false" tIns="0" lIns="0" bIns="0" rIns="0">
            <a:spAutoFit/>
          </a:bodyPr>
          <a:lstStyle/>
          <a:p>
            <a:pPr>
              <a:lnSpc>
                <a:spcPts val="3145"/>
              </a:lnSpc>
            </a:pPr>
            <a:r>
              <a:rPr lang="en-US" sz="2246" spc="226">
                <a:solidFill>
                  <a:srgbClr val="FFFFFF"/>
                </a:solidFill>
                <a:latin typeface="Futura Bold"/>
              </a:rPr>
              <a:t>SOLUTION</a:t>
            </a:r>
          </a:p>
        </p:txBody>
      </p:sp>
      <p:sp>
        <p:nvSpPr>
          <p:cNvPr name="AutoShape 22" id="22"/>
          <p:cNvSpPr/>
          <p:nvPr/>
        </p:nvSpPr>
        <p:spPr>
          <a:xfrm>
            <a:off x="3808848" y="9797447"/>
            <a:ext cx="454199" cy="0"/>
          </a:xfrm>
          <a:prstGeom prst="line">
            <a:avLst/>
          </a:prstGeom>
          <a:ln cap="flat" w="38100">
            <a:solidFill>
              <a:srgbClr val="FFFFFF"/>
            </a:solidFill>
            <a:prstDash val="solid"/>
            <a:headEnd type="none" len="sm" w="sm"/>
            <a:tailEnd type="arrow" len="sm" w="med"/>
          </a:ln>
        </p:spPr>
      </p:sp>
      <p:sp>
        <p:nvSpPr>
          <p:cNvPr name="TextBox 23" id="23"/>
          <p:cNvSpPr txBox="true"/>
          <p:nvPr/>
        </p:nvSpPr>
        <p:spPr>
          <a:xfrm rot="0">
            <a:off x="4434937" y="953106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METHODOLOGY</a:t>
            </a:r>
          </a:p>
        </p:txBody>
      </p:sp>
      <p:sp>
        <p:nvSpPr>
          <p:cNvPr name="TextBox 24" id="24"/>
          <p:cNvSpPr txBox="true"/>
          <p:nvPr/>
        </p:nvSpPr>
        <p:spPr>
          <a:xfrm rot="0">
            <a:off x="7489870" y="9512013"/>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LIVE DEMO</a:t>
            </a:r>
          </a:p>
        </p:txBody>
      </p:sp>
      <p:sp>
        <p:nvSpPr>
          <p:cNvPr name="TextBox 25" id="25"/>
          <p:cNvSpPr txBox="true"/>
          <p:nvPr/>
        </p:nvSpPr>
        <p:spPr>
          <a:xfrm rot="0">
            <a:off x="13375636" y="9521538"/>
            <a:ext cx="2635832"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CHALLENGES</a:t>
            </a:r>
          </a:p>
        </p:txBody>
      </p:sp>
      <p:sp>
        <p:nvSpPr>
          <p:cNvPr name="TextBox 26" id="26"/>
          <p:cNvSpPr txBox="true"/>
          <p:nvPr/>
        </p:nvSpPr>
        <p:spPr>
          <a:xfrm rot="0">
            <a:off x="9949955" y="9531063"/>
            <a:ext cx="3115594" cy="437519"/>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CONSIDERATIONS</a:t>
            </a:r>
          </a:p>
        </p:txBody>
      </p:sp>
      <p:sp>
        <p:nvSpPr>
          <p:cNvPr name="TextBox 27" id="27"/>
          <p:cNvSpPr txBox="true"/>
          <p:nvPr/>
        </p:nvSpPr>
        <p:spPr>
          <a:xfrm rot="0">
            <a:off x="16144819" y="9549399"/>
            <a:ext cx="2635832" cy="428708"/>
          </a:xfrm>
          <a:prstGeom prst="rect">
            <a:avLst/>
          </a:prstGeom>
        </p:spPr>
        <p:txBody>
          <a:bodyPr anchor="t" rtlCol="false" tIns="0" lIns="0" bIns="0" rIns="0">
            <a:spAutoFit/>
          </a:bodyPr>
          <a:lstStyle/>
          <a:p>
            <a:pPr>
              <a:lnSpc>
                <a:spcPts val="3145"/>
              </a:lnSpc>
            </a:pPr>
            <a:r>
              <a:rPr lang="en-US" sz="2246" spc="226">
                <a:solidFill>
                  <a:srgbClr val="000000"/>
                </a:solidFill>
                <a:latin typeface="Futura Bold"/>
              </a:rPr>
              <a:t>CONCLUSION</a:t>
            </a:r>
          </a:p>
        </p:txBody>
      </p:sp>
      <p:sp>
        <p:nvSpPr>
          <p:cNvPr name="AutoShape 28" id="28"/>
          <p:cNvSpPr/>
          <p:nvPr/>
        </p:nvSpPr>
        <p:spPr>
          <a:xfrm>
            <a:off x="6934512" y="9778397"/>
            <a:ext cx="454199" cy="0"/>
          </a:xfrm>
          <a:prstGeom prst="line">
            <a:avLst/>
          </a:prstGeom>
          <a:ln cap="flat" w="38100">
            <a:solidFill>
              <a:srgbClr val="000000"/>
            </a:solidFill>
            <a:prstDash val="solid"/>
            <a:headEnd type="none" len="sm" w="sm"/>
            <a:tailEnd type="arrow" len="sm" w="med"/>
          </a:ln>
        </p:spPr>
      </p:sp>
      <p:sp>
        <p:nvSpPr>
          <p:cNvPr name="AutoShape 29" id="29"/>
          <p:cNvSpPr/>
          <p:nvPr/>
        </p:nvSpPr>
        <p:spPr>
          <a:xfrm>
            <a:off x="9295731" y="9759347"/>
            <a:ext cx="454199" cy="0"/>
          </a:xfrm>
          <a:prstGeom prst="line">
            <a:avLst/>
          </a:prstGeom>
          <a:ln cap="flat" w="38100">
            <a:solidFill>
              <a:srgbClr val="000000"/>
            </a:solidFill>
            <a:prstDash val="solid"/>
            <a:headEnd type="none" len="sm" w="sm"/>
            <a:tailEnd type="arrow" len="sm" w="med"/>
          </a:ln>
        </p:spPr>
      </p:sp>
      <p:sp>
        <p:nvSpPr>
          <p:cNvPr name="AutoShape 30" id="30"/>
          <p:cNvSpPr/>
          <p:nvPr/>
        </p:nvSpPr>
        <p:spPr>
          <a:xfrm>
            <a:off x="12778562" y="9759347"/>
            <a:ext cx="454199" cy="0"/>
          </a:xfrm>
          <a:prstGeom prst="line">
            <a:avLst/>
          </a:prstGeom>
          <a:ln cap="flat" w="38100">
            <a:solidFill>
              <a:srgbClr val="000000"/>
            </a:solidFill>
            <a:prstDash val="solid"/>
            <a:headEnd type="none" len="sm" w="sm"/>
            <a:tailEnd type="arrow" len="sm" w="med"/>
          </a:ln>
        </p:spPr>
      </p:sp>
      <p:sp>
        <p:nvSpPr>
          <p:cNvPr name="AutoShape 31" id="31"/>
          <p:cNvSpPr/>
          <p:nvPr/>
        </p:nvSpPr>
        <p:spPr>
          <a:xfrm>
            <a:off x="15499367" y="9768872"/>
            <a:ext cx="454199" cy="0"/>
          </a:xfrm>
          <a:prstGeom prst="line">
            <a:avLst/>
          </a:prstGeom>
          <a:ln cap="flat" w="38100">
            <a:solidFill>
              <a:srgbClr val="000000"/>
            </a:solidFill>
            <a:prstDash val="solid"/>
            <a:headEnd type="none" len="sm" w="sm"/>
            <a:tailEnd type="arrow" len="sm" w="med"/>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DAGDZNVnwn8</dc:identifier>
  <dcterms:modified xsi:type="dcterms:W3CDTF">2011-08-01T06:04:30Z</dcterms:modified>
  <cp:revision>1</cp:revision>
  <dc:title>FITE2010 Final Presentation</dc:title>
</cp:coreProperties>
</file>